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5" r:id="rId5"/>
  </p:sldMasterIdLst>
  <p:notesMasterIdLst>
    <p:notesMasterId r:id="rId55"/>
  </p:notesMasterIdLst>
  <p:sldIdLst>
    <p:sldId id="289" r:id="rId6"/>
    <p:sldId id="287" r:id="rId7"/>
    <p:sldId id="286" r:id="rId8"/>
    <p:sldId id="285" r:id="rId9"/>
    <p:sldId id="291" r:id="rId10"/>
    <p:sldId id="293" r:id="rId11"/>
    <p:sldId id="314" r:id="rId12"/>
    <p:sldId id="319" r:id="rId13"/>
    <p:sldId id="320" r:id="rId14"/>
    <p:sldId id="334" r:id="rId15"/>
    <p:sldId id="321" r:id="rId16"/>
    <p:sldId id="335" r:id="rId17"/>
    <p:sldId id="322" r:id="rId18"/>
    <p:sldId id="330" r:id="rId19"/>
    <p:sldId id="315" r:id="rId20"/>
    <p:sldId id="317" r:id="rId21"/>
    <p:sldId id="318" r:id="rId22"/>
    <p:sldId id="336" r:id="rId23"/>
    <p:sldId id="337" r:id="rId24"/>
    <p:sldId id="338" r:id="rId25"/>
    <p:sldId id="339" r:id="rId26"/>
    <p:sldId id="340" r:id="rId27"/>
    <p:sldId id="323" r:id="rId28"/>
    <p:sldId id="341" r:id="rId29"/>
    <p:sldId id="342" r:id="rId30"/>
    <p:sldId id="331" r:id="rId31"/>
    <p:sldId id="343" r:id="rId32"/>
    <p:sldId id="332" r:id="rId33"/>
    <p:sldId id="333" r:id="rId34"/>
    <p:sldId id="344" r:id="rId35"/>
    <p:sldId id="261" r:id="rId36"/>
    <p:sldId id="310" r:id="rId37"/>
    <p:sldId id="262" r:id="rId38"/>
    <p:sldId id="312" r:id="rId39"/>
    <p:sldId id="269" r:id="rId40"/>
    <p:sldId id="311" r:id="rId41"/>
    <p:sldId id="345" r:id="rId42"/>
    <p:sldId id="346" r:id="rId43"/>
    <p:sldId id="283" r:id="rId44"/>
    <p:sldId id="277" r:id="rId45"/>
    <p:sldId id="280" r:id="rId46"/>
    <p:sldId id="273" r:id="rId47"/>
    <p:sldId id="274" r:id="rId48"/>
    <p:sldId id="284" r:id="rId49"/>
    <p:sldId id="263" r:id="rId50"/>
    <p:sldId id="264" r:id="rId51"/>
    <p:sldId id="265" r:id="rId52"/>
    <p:sldId id="266" r:id="rId53"/>
    <p:sldId id="267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C733A9-9B36-4D47-B220-7D29ACEAC26D}">
          <p14:sldIdLst>
            <p14:sldId id="289"/>
            <p14:sldId id="287"/>
            <p14:sldId id="286"/>
            <p14:sldId id="285"/>
            <p14:sldId id="291"/>
            <p14:sldId id="293"/>
            <p14:sldId id="314"/>
            <p14:sldId id="319"/>
            <p14:sldId id="320"/>
            <p14:sldId id="334"/>
            <p14:sldId id="321"/>
            <p14:sldId id="335"/>
            <p14:sldId id="322"/>
            <p14:sldId id="330"/>
            <p14:sldId id="315"/>
            <p14:sldId id="317"/>
            <p14:sldId id="318"/>
            <p14:sldId id="336"/>
            <p14:sldId id="337"/>
            <p14:sldId id="338"/>
            <p14:sldId id="339"/>
            <p14:sldId id="340"/>
            <p14:sldId id="323"/>
            <p14:sldId id="341"/>
            <p14:sldId id="342"/>
            <p14:sldId id="331"/>
            <p14:sldId id="343"/>
            <p14:sldId id="332"/>
            <p14:sldId id="333"/>
            <p14:sldId id="344"/>
            <p14:sldId id="261"/>
            <p14:sldId id="310"/>
          </p14:sldIdLst>
        </p14:section>
        <p14:section name="Backup Slides" id="{D2EA30EA-0BC0-4C37-A8F8-2B41D5EE3350}">
          <p14:sldIdLst>
            <p14:sldId id="262"/>
            <p14:sldId id="312"/>
            <p14:sldId id="269"/>
            <p14:sldId id="311"/>
            <p14:sldId id="345"/>
            <p14:sldId id="346"/>
          </p14:sldIdLst>
        </p14:section>
        <p14:section name="Style Guide" id="{F10F3CE5-E087-40FD-B0AE-505C952C1029}">
          <p14:sldIdLst>
            <p14:sldId id="283"/>
          </p14:sldIdLst>
        </p14:section>
        <p14:section name="Color" id="{A858D5E6-64D0-44B6-B164-CF3066AA9C92}">
          <p14:sldIdLst>
            <p14:sldId id="277"/>
            <p14:sldId id="280"/>
            <p14:sldId id="273"/>
            <p14:sldId id="274"/>
          </p14:sldIdLst>
        </p14:section>
        <p14:section name="Layout Tools" id="{99E384DF-C69A-47D7-8514-CCBFF33F9E01}">
          <p14:sldIdLst>
            <p14:sldId id="284"/>
            <p14:sldId id="263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E7624"/>
    <a:srgbClr val="FFFFFF"/>
    <a:srgbClr val="782F40"/>
    <a:srgbClr val="682860"/>
    <a:srgbClr val="1B5633"/>
    <a:srgbClr val="CEB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273A1C-EFF0-4CB6-8E45-13E2718BD1D1}" v="4" dt="2023-11-11T15:16:55.280"/>
    <p1510:client id="{0DC95A9F-B4C0-4020-A0B4-F50BC24498AE}" v="117" dt="2023-11-11T14:41:13.968"/>
    <p1510:client id="{120A80E3-8548-466D-B7C7-A8CED8C8297E}" v="232" dt="2023-10-17T03:23:00.471"/>
    <p1510:client id="{15DF8BED-E5D1-4178-8896-7D9125394B1A}" v="38" dt="2023-10-17T01:57:42.011"/>
    <p1510:client id="{3877E7D1-A84B-4FB8-80B5-B19D5C1CDE81}" v="173" vWet="174" dt="2023-10-17T02:33:40.447"/>
    <p1510:client id="{38E1AD04-958C-417A-8D61-FD20603CD02B}" v="1" dt="2023-10-16T20:54:14.410"/>
    <p1510:client id="{443E58D1-9CA8-4F74-98B2-5E60525B9FA0}" v="17" dt="2023-11-11T15:21:01.745"/>
    <p1510:client id="{4DB03B88-3B6D-49F1-88D1-23F6C2FFE3D1}" v="1" dt="2023-11-11T15:21:40.944"/>
    <p1510:client id="{57157559-0EA1-42AC-939E-54CD6BB69547}" v="5" dt="2023-10-16T20:57:20.414"/>
    <p1510:client id="{61060539-4368-4B2B-9B60-863C1A6D2396}" v="5" dt="2023-10-16T20:56:21.677"/>
    <p1510:client id="{6AD6D694-A2A8-40AE-A3DB-BA4844F9AD65}" v="58" dt="2023-11-09T19:44:53.027"/>
    <p1510:client id="{6B835E70-F868-4529-8111-D024351B8BDE}" v="2133" dt="2023-11-12T19:16:23.755"/>
    <p1510:client id="{71C56149-6E77-47AB-A91D-FA7E8ED7DCBD}" v="10" dt="2023-11-11T15:19:07.935"/>
    <p1510:client id="{796123F5-3A94-4D0D-97D2-5CDAFC1D04CD}" v="1004" dt="2023-10-17T05:23:07.501"/>
    <p1510:client id="{7B3612AC-BAE0-4CAB-A129-81A8C4093317}" v="89" dt="2023-10-16T21:29:18.109"/>
    <p1510:client id="{8A33C1DA-63F3-4384-B04D-91C70130FDE8}" v="2" dt="2023-10-17T03:25:02"/>
    <p1510:client id="{8DD5B78C-FA39-472A-99D6-F32C38709FBA}" v="25" dt="2023-11-11T14:44:54.716"/>
    <p1510:client id="{93912D87-C8A6-48C0-9508-1A48D25847CC}" v="607" dt="2023-11-12T21:13:51.773"/>
    <p1510:client id="{A078956A-646A-49BD-BD16-AC277B29FFEF}" v="321" dt="2023-11-08T18:06:27.263"/>
    <p1510:client id="{A530ED42-3DFC-4C55-B15E-D7A784DC3765}" v="14" dt="2023-11-11T15:23:21.181"/>
    <p1510:client id="{AD216D41-B3AF-4161-BBC4-1796F0382946}" v="66" dt="2023-10-17T02:16:18.528"/>
    <p1510:client id="{AF9C06F7-F6C6-4EC2-9ED6-8D5A06EF488C}" v="334" dt="2023-11-12T21:45:17.848"/>
    <p1510:client id="{B2ECA810-F762-4B43-8796-DCF7F1C148BE}" v="17" dt="2023-11-12T17:14:11.019"/>
    <p1510:client id="{B31CE423-920C-44FD-B68F-80CB57228334}" v="113" dt="2023-11-09T15:09:20.999"/>
    <p1510:client id="{B54169BB-8D63-4AA9-ACEA-CB9917395CAD}" v="61" dt="2023-10-16T21:47:38.039"/>
    <p1510:client id="{B795AEF3-A903-40D4-A024-BBE2A3849E0F}" v="698" dt="2023-11-11T17:06:35.026"/>
    <p1510:client id="{BF346228-046B-4B3D-8BDA-6E1AB87B7531}" v="276" dt="2023-10-17T05:49:38.188"/>
    <p1510:client id="{D073BD21-7206-4C0D-9ABD-50739B41C2DA}" v="11" dt="2023-11-08T19:34:17.134"/>
    <p1510:client id="{DA05FDA4-1052-4511-8CA5-DF7800174D7E}" v="80" dt="2023-11-11T15:15:09.211"/>
    <p1510:client id="{E7EE048F-3C58-40DF-81B7-AEF48CB3C2CD}" v="148" dt="2023-11-11T17:55:43.129"/>
    <p1510:client id="{EAB5E7E1-6A46-48DB-9EC0-67DBD10C77DC}" v="14" dt="2023-11-08T17:20:40.675"/>
    <p1510:client id="{EAD0FB7C-E18D-469B-A63D-6E23AF75D2B7}" v="35" dt="2023-10-17T02:02:14.420"/>
    <p1510:client id="{F6411F58-00D7-4CC6-8479-A2FC3FBD0463}" v="460" dt="2023-11-08T18:06:06.516"/>
    <p1510:client id="{FBE5493A-4905-4310-8434-D590497C559D}" v="407" dt="2023-11-09T18:45:29.9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70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D1768-8777-0D4D-8307-70FFA4DE0B86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CC1AB-48B7-0748-A812-2B7A531C5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at least 20-point font in Room A105, B134, and B136</a:t>
            </a:r>
          </a:p>
          <a:p>
            <a:r>
              <a:rPr lang="en-US"/>
              <a:t>Use at least 25-point font in Room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163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 75% Black in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13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American orange add hyperlink grey</a:t>
            </a:r>
          </a:p>
          <a:p>
            <a:r>
              <a:rPr lang="en-US"/>
              <a:t>Make corn the last for b135</a:t>
            </a:r>
          </a:p>
          <a:p>
            <a:r>
              <a:rPr lang="en-US"/>
              <a:t>All work in 134 imperial move later</a:t>
            </a:r>
          </a:p>
          <a:p>
            <a:r>
              <a:rPr lang="en-US"/>
              <a:t>Tardis doesn’t work in b136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44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variants that work well with Fang Orange. The bolded items show well on the projectors.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6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301081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88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500245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25119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61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34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146061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478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732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5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07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480945-B44D-7ABE-111F-0E5BCDF10353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50563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9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248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561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75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589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95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37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36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877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10639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58026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0624168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701658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2610757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82217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767091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2296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1850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031B726-3AC9-1FE5-8F6E-D601254CCAE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456967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493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314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409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29EC29E-894E-9FF1-A6A7-272BF086D3C1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17" name="Diagonal Stripe 16">
            <a:extLst>
              <a:ext uri="{FF2B5EF4-FFF2-40B4-BE49-F238E27FC236}">
                <a16:creationId xmlns:a16="http://schemas.microsoft.com/office/drawing/2014/main" id="{0B619F45-0103-F301-0229-BD7A441D2DBB}"/>
              </a:ext>
            </a:extLst>
          </p:cNvPr>
          <p:cNvSpPr/>
          <p:nvPr userDrawn="1"/>
        </p:nvSpPr>
        <p:spPr>
          <a:xfrm flipH="1">
            <a:off x="10678508" y="725214"/>
            <a:ext cx="1532465" cy="1423931"/>
          </a:xfrm>
          <a:prstGeom prst="diagStripe">
            <a:avLst>
              <a:gd name="adj" fmla="val 50671"/>
            </a:avLst>
          </a:prstGeom>
          <a:solidFill>
            <a:srgbClr val="782F40">
              <a:alpha val="28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iagonal Stripe 18">
            <a:extLst>
              <a:ext uri="{FF2B5EF4-FFF2-40B4-BE49-F238E27FC236}">
                <a16:creationId xmlns:a16="http://schemas.microsoft.com/office/drawing/2014/main" id="{434A750A-3F86-1FD5-F797-C1FBC2B60BF6}"/>
              </a:ext>
            </a:extLst>
          </p:cNvPr>
          <p:cNvSpPr/>
          <p:nvPr userDrawn="1"/>
        </p:nvSpPr>
        <p:spPr>
          <a:xfrm flipH="1">
            <a:off x="10964330" y="0"/>
            <a:ext cx="1246641" cy="1177160"/>
          </a:xfrm>
          <a:prstGeom prst="diagStripe">
            <a:avLst/>
          </a:prstGeom>
          <a:solidFill>
            <a:srgbClr val="782F40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4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2" r:id="rId5"/>
    <p:sldLayoutId id="2147483651" r:id="rId6"/>
    <p:sldLayoutId id="2147483662" r:id="rId7"/>
    <p:sldLayoutId id="2147483663" r:id="rId8"/>
    <p:sldLayoutId id="2147483660" r:id="rId9"/>
    <p:sldLayoutId id="2147483664" r:id="rId10"/>
    <p:sldLayoutId id="2147483656" r:id="rId11"/>
    <p:sldLayoutId id="2147483661" r:id="rId12"/>
    <p:sldLayoutId id="2147483658" r:id="rId13"/>
    <p:sldLayoutId id="2147483659" r:id="rId14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tx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sv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6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90E275-35BA-DEDB-5AA0-E3ED05143D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/>
              <a:t>Danfoss-Mini TT Shaft Bearing Press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A98657A-6FD2-A346-6456-FE7CA89F90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/>
              <a:t>Team 512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3DA0E5-0D98-83CA-305E-E08A54C60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November 28, 2023</a:t>
            </a:r>
          </a:p>
        </p:txBody>
      </p:sp>
    </p:spTree>
    <p:extLst>
      <p:ext uri="{BB962C8B-B14F-4D97-AF65-F5344CB8AC3E}">
        <p14:creationId xmlns:p14="http://schemas.microsoft.com/office/powerpoint/2010/main" val="4046269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26EA7-ED8A-966F-2046-89EEE202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14" y="152608"/>
            <a:ext cx="9585948" cy="699259"/>
          </a:xfrm>
        </p:spPr>
        <p:txBody>
          <a:bodyPr/>
          <a:lstStyle/>
          <a:p>
            <a:r>
              <a:rPr lang="en-US"/>
              <a:t>Targets &amp; Metrics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7A075-EFE3-E04E-BBCF-4ABD1EC30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955594"/>
            <a:ext cx="9585950" cy="413405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cs typeface="Calibri"/>
              </a:rPr>
              <a:t>Safety</a:t>
            </a:r>
          </a:p>
          <a:p>
            <a:r>
              <a:rPr lang="en-US">
                <a:cs typeface="Calibri"/>
              </a:rPr>
              <a:t>Interaction </a:t>
            </a:r>
          </a:p>
          <a:p>
            <a:r>
              <a:rPr lang="en-US">
                <a:cs typeface="Calibri"/>
              </a:rPr>
              <a:t>Functionality 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D6CDA-2628-6F56-7B88-FDBDE922B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D2B6A-E695-B97B-D57B-4465370B4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</a:t>
            </a:fld>
            <a:endParaRPr lang="en-US"/>
          </a:p>
        </p:txBody>
      </p:sp>
      <p:pic>
        <p:nvPicPr>
          <p:cNvPr id="13" name="Picture 12" descr="A yellow circle with a quarter of a pie chart&#10;&#10;Description automatically generated">
            <a:extLst>
              <a:ext uri="{FF2B5EF4-FFF2-40B4-BE49-F238E27FC236}">
                <a16:creationId xmlns:a16="http://schemas.microsoft.com/office/drawing/2014/main" id="{52526B1D-636A-F881-04DB-86014DEA5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007" y="1119959"/>
            <a:ext cx="7320455" cy="419766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54C37A6-5671-1A49-3C7D-557F6B497E1B}"/>
              </a:ext>
            </a:extLst>
          </p:cNvPr>
          <p:cNvSpPr/>
          <p:nvPr/>
        </p:nvSpPr>
        <p:spPr>
          <a:xfrm>
            <a:off x="6981825" y="2139181"/>
            <a:ext cx="1240221" cy="299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Safety 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9FFC6F-D648-1230-5CD3-44DBEB8AEBC2}"/>
              </a:ext>
            </a:extLst>
          </p:cNvPr>
          <p:cNvSpPr/>
          <p:nvPr/>
        </p:nvSpPr>
        <p:spPr>
          <a:xfrm>
            <a:off x="4853480" y="2964242"/>
            <a:ext cx="1240221" cy="299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Interaction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D91E34-4D12-ED8B-58F7-3D0C52B33F65}"/>
              </a:ext>
            </a:extLst>
          </p:cNvPr>
          <p:cNvSpPr/>
          <p:nvPr/>
        </p:nvSpPr>
        <p:spPr>
          <a:xfrm>
            <a:off x="6913508" y="3883898"/>
            <a:ext cx="1492469" cy="36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Functionality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57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26EA7-ED8A-966F-2046-89EEE202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14" y="152608"/>
            <a:ext cx="9585948" cy="699259"/>
          </a:xfrm>
        </p:spPr>
        <p:txBody>
          <a:bodyPr/>
          <a:lstStyle/>
          <a:p>
            <a:r>
              <a:rPr lang="en-US"/>
              <a:t>Safety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7A075-EFE3-E04E-BBCF-4ABD1EC30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955594"/>
            <a:ext cx="9585950" cy="413405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cs typeface="Calibri"/>
              </a:rPr>
              <a:t>Safety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D6CDA-2628-6F56-7B88-FDBDE922B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D2B6A-E695-B97B-D57B-4465370B4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11</a:t>
            </a:fld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30129AAE-5DD8-3AB3-23E7-3773A3DC18A4}"/>
              </a:ext>
            </a:extLst>
          </p:cNvPr>
          <p:cNvSpPr/>
          <p:nvPr/>
        </p:nvSpPr>
        <p:spPr>
          <a:xfrm rot="2100000">
            <a:off x="9882402" y="2295022"/>
            <a:ext cx="981876" cy="83557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6316818-F603-4D3B-8E6E-17C45B2C5141}"/>
              </a:ext>
            </a:extLst>
          </p:cNvPr>
          <p:cNvSpPr/>
          <p:nvPr/>
        </p:nvSpPr>
        <p:spPr>
          <a:xfrm>
            <a:off x="9415955" y="3950576"/>
            <a:ext cx="914399" cy="9143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14C45BE-FCED-14E1-A512-7CEBE2A360EC}"/>
              </a:ext>
            </a:extLst>
          </p:cNvPr>
          <p:cNvSpPr/>
          <p:nvPr/>
        </p:nvSpPr>
        <p:spPr>
          <a:xfrm rot="1800000">
            <a:off x="9937295" y="2298481"/>
            <a:ext cx="1060703" cy="91439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yellow circle with a quarter of a pie chart&#10;&#10;Description automatically generated">
            <a:extLst>
              <a:ext uri="{FF2B5EF4-FFF2-40B4-BE49-F238E27FC236}">
                <a16:creationId xmlns:a16="http://schemas.microsoft.com/office/drawing/2014/main" id="{F50DDD16-B670-FC36-03CB-A863DA1AA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03" r="13889" b="46027"/>
          <a:stretch/>
        </p:blipFill>
        <p:spPr>
          <a:xfrm rot="16200000">
            <a:off x="5401004" y="1244769"/>
            <a:ext cx="6736266" cy="3849781"/>
          </a:xfrm>
          <a:prstGeom prst="rect">
            <a:avLst/>
          </a:prstGeom>
        </p:spPr>
      </p:pic>
      <p:pic>
        <p:nvPicPr>
          <p:cNvPr id="10" name="Picture 9" descr="A table with text and numbers&#10;&#10;Description automatically generated">
            <a:extLst>
              <a:ext uri="{FF2B5EF4-FFF2-40B4-BE49-F238E27FC236}">
                <a16:creationId xmlns:a16="http://schemas.microsoft.com/office/drawing/2014/main" id="{F306534F-5BAB-78FD-3DEB-EA54DF41A8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49"/>
          <a:stretch/>
        </p:blipFill>
        <p:spPr>
          <a:xfrm>
            <a:off x="312822" y="4024717"/>
            <a:ext cx="6779203" cy="212402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497089-50DC-8184-9537-ABB09413728A}"/>
              </a:ext>
            </a:extLst>
          </p:cNvPr>
          <p:cNvSpPr/>
          <p:nvPr/>
        </p:nvSpPr>
        <p:spPr>
          <a:xfrm>
            <a:off x="8361308" y="1955250"/>
            <a:ext cx="1240221" cy="299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Safety 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905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26EA7-ED8A-966F-2046-89EEE202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14" y="152608"/>
            <a:ext cx="9585948" cy="699259"/>
          </a:xfrm>
        </p:spPr>
        <p:txBody>
          <a:bodyPr/>
          <a:lstStyle/>
          <a:p>
            <a:r>
              <a:rPr lang="en-US"/>
              <a:t>Targets &amp; Metrics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7A075-EFE3-E04E-BBCF-4ABD1EC30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955594"/>
            <a:ext cx="9585950" cy="413405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cs typeface="Calibri"/>
              </a:rPr>
              <a:t>Safety</a:t>
            </a:r>
          </a:p>
          <a:p>
            <a:r>
              <a:rPr lang="en-US">
                <a:cs typeface="Calibri"/>
              </a:rPr>
              <a:t>Interaction </a:t>
            </a:r>
          </a:p>
          <a:p>
            <a:r>
              <a:rPr lang="en-US">
                <a:cs typeface="Calibri"/>
              </a:rPr>
              <a:t>Functionality 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D6CDA-2628-6F56-7B88-FDBDE922B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D2B6A-E695-B97B-D57B-4465370B4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12</a:t>
            </a:fld>
            <a:endParaRPr lang="en-US"/>
          </a:p>
        </p:txBody>
      </p:sp>
      <p:pic>
        <p:nvPicPr>
          <p:cNvPr id="13" name="Picture 12" descr="A yellow circle with a quarter of a pie chart&#10;&#10;Description automatically generated">
            <a:extLst>
              <a:ext uri="{FF2B5EF4-FFF2-40B4-BE49-F238E27FC236}">
                <a16:creationId xmlns:a16="http://schemas.microsoft.com/office/drawing/2014/main" id="{52526B1D-636A-F881-04DB-86014DEA5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007" y="1119959"/>
            <a:ext cx="7320455" cy="419766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54C37A6-5671-1A49-3C7D-557F6B497E1B}"/>
              </a:ext>
            </a:extLst>
          </p:cNvPr>
          <p:cNvSpPr/>
          <p:nvPr/>
        </p:nvSpPr>
        <p:spPr>
          <a:xfrm>
            <a:off x="6981825" y="2139181"/>
            <a:ext cx="1240221" cy="299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Safety 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9FFC6F-D648-1230-5CD3-44DBEB8AEBC2}"/>
              </a:ext>
            </a:extLst>
          </p:cNvPr>
          <p:cNvSpPr/>
          <p:nvPr/>
        </p:nvSpPr>
        <p:spPr>
          <a:xfrm>
            <a:off x="4853480" y="2964242"/>
            <a:ext cx="1240221" cy="299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Interaction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D91E34-4D12-ED8B-58F7-3D0C52B33F65}"/>
              </a:ext>
            </a:extLst>
          </p:cNvPr>
          <p:cNvSpPr/>
          <p:nvPr/>
        </p:nvSpPr>
        <p:spPr>
          <a:xfrm>
            <a:off x="6913508" y="3883898"/>
            <a:ext cx="1492469" cy="36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Functionality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940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26EA7-ED8A-966F-2046-89EEE202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14" y="152608"/>
            <a:ext cx="9585948" cy="699259"/>
          </a:xfrm>
        </p:spPr>
        <p:txBody>
          <a:bodyPr/>
          <a:lstStyle/>
          <a:p>
            <a:r>
              <a:rPr lang="en-US"/>
              <a:t>Functionality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7A075-EFE3-E04E-BBCF-4ABD1EC30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955594"/>
            <a:ext cx="9585950" cy="413405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cs typeface="Calibri"/>
              </a:rPr>
              <a:t>Functionality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D6CDA-2628-6F56-7B88-FDBDE922B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D2B6A-E695-B97B-D57B-4465370B4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 descr="A yellow circle with a quarter of a pie chart&#10;&#10;Description automatically generated">
            <a:extLst>
              <a:ext uri="{FF2B5EF4-FFF2-40B4-BE49-F238E27FC236}">
                <a16:creationId xmlns:a16="http://schemas.microsoft.com/office/drawing/2014/main" id="{DEE72917-349E-5C1E-FC9C-E75455E343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15" t="53391" b="-377"/>
          <a:stretch/>
        </p:blipFill>
        <p:spPr>
          <a:xfrm rot="5400000">
            <a:off x="6351483" y="1090448"/>
            <a:ext cx="5424345" cy="3278174"/>
          </a:xfrm>
          <a:prstGeom prst="rect">
            <a:avLst/>
          </a:prstGeom>
        </p:spPr>
      </p:pic>
      <p:pic>
        <p:nvPicPr>
          <p:cNvPr id="6" name="Picture 5" descr="A table with text on it&#10;&#10;Description automatically generated">
            <a:extLst>
              <a:ext uri="{FF2B5EF4-FFF2-40B4-BE49-F238E27FC236}">
                <a16:creationId xmlns:a16="http://schemas.microsoft.com/office/drawing/2014/main" id="{8CFC8628-9384-280E-2A42-5AEF1B226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74" r="-653" b="855"/>
          <a:stretch/>
        </p:blipFill>
        <p:spPr>
          <a:xfrm>
            <a:off x="1274953" y="3228397"/>
            <a:ext cx="7178467" cy="14544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E00E107-9A3C-8216-12C4-1ACCCB67E001}"/>
              </a:ext>
            </a:extLst>
          </p:cNvPr>
          <p:cNvSpPr/>
          <p:nvPr/>
        </p:nvSpPr>
        <p:spPr>
          <a:xfrm>
            <a:off x="8700267" y="993553"/>
            <a:ext cx="1492469" cy="36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Functionality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413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26EA7-ED8A-966F-2046-89EEE202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14" y="152608"/>
            <a:ext cx="9585948" cy="1129954"/>
          </a:xfrm>
        </p:spPr>
        <p:txBody>
          <a:bodyPr/>
          <a:lstStyle/>
          <a:p>
            <a:r>
              <a:rPr lang="en-US">
                <a:latin typeface="Arial Black"/>
                <a:cs typeface="Times New Roman"/>
              </a:rPr>
              <a:t>Method of Validation</a:t>
            </a:r>
            <a:endParaRPr lang="en-US" b="0">
              <a:latin typeface="Arial Black"/>
              <a:cs typeface="Times New Roman"/>
            </a:endParaRPr>
          </a:p>
          <a:p>
            <a:endParaRPr lang="en-US" sz="1200" b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7A075-EFE3-E04E-BBCF-4ABD1EC30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970250"/>
            <a:ext cx="9585950" cy="1125470"/>
          </a:xfrm>
        </p:spPr>
        <p:txBody>
          <a:bodyPr vert="horz" lIns="0" tIns="0" rIns="0" bIns="0" rtlCol="0" anchor="t">
            <a:noAutofit/>
          </a:bodyPr>
          <a:lstStyle/>
          <a:p>
            <a:endParaRPr lang="en-US">
              <a:cs typeface="Calibri"/>
            </a:endParaRPr>
          </a:p>
          <a:p>
            <a:pPr algn="ctr"/>
            <a:r>
              <a:rPr lang="en-US" sz="1800" b="1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A variety of tools will be used to examine and verify the system targets. </a:t>
            </a:r>
          </a:p>
          <a:p>
            <a:endParaRPr lang="en-US" sz="1800" b="1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endParaRPr lang="en-US" sz="18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en-US" sz="18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en-US" sz="18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en-US" sz="18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en-US" sz="180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D6CDA-2628-6F56-7B88-FDBDE922B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D2B6A-E695-B97B-D57B-4465370B4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14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CEECF05-4DA6-526D-5AC5-BFFF3064EE7D}"/>
              </a:ext>
            </a:extLst>
          </p:cNvPr>
          <p:cNvSpPr/>
          <p:nvPr/>
        </p:nvSpPr>
        <p:spPr>
          <a:xfrm>
            <a:off x="698938" y="2301767"/>
            <a:ext cx="1899743" cy="176836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Ruler with solid fill">
            <a:extLst>
              <a:ext uri="{FF2B5EF4-FFF2-40B4-BE49-F238E27FC236}">
                <a16:creationId xmlns:a16="http://schemas.microsoft.com/office/drawing/2014/main" id="{9A724543-FBFA-BFA3-1BA6-87C7EC9AE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5043" y="2564523"/>
            <a:ext cx="914400" cy="9144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A0896EA-1548-1C03-64E0-8C7919DE5CC0}"/>
              </a:ext>
            </a:extLst>
          </p:cNvPr>
          <p:cNvSpPr/>
          <p:nvPr/>
        </p:nvSpPr>
        <p:spPr>
          <a:xfrm>
            <a:off x="7859111" y="2301766"/>
            <a:ext cx="1899743" cy="17683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white measuring tool&#10;&#10;Description automatically generated">
            <a:extLst>
              <a:ext uri="{FF2B5EF4-FFF2-40B4-BE49-F238E27FC236}">
                <a16:creationId xmlns:a16="http://schemas.microsoft.com/office/drawing/2014/main" id="{0C498CB1-1CD2-4065-943A-60C870F5A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986" y="2746886"/>
            <a:ext cx="1481959" cy="7336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40D3D40-C34B-271C-6886-098E1018EF2C}"/>
              </a:ext>
            </a:extLst>
          </p:cNvPr>
          <p:cNvSpPr txBox="1"/>
          <p:nvPr/>
        </p:nvSpPr>
        <p:spPr>
          <a:xfrm>
            <a:off x="8368862" y="3534103"/>
            <a:ext cx="11561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ea typeface="Calibri"/>
                <a:cs typeface="Calibri"/>
              </a:rPr>
              <a:t>Caliper</a:t>
            </a:r>
            <a:endParaRPr lang="en-US" b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AADFB2-CEFB-37E7-49BC-16B22F840629}"/>
              </a:ext>
            </a:extLst>
          </p:cNvPr>
          <p:cNvSpPr txBox="1"/>
          <p:nvPr/>
        </p:nvSpPr>
        <p:spPr>
          <a:xfrm>
            <a:off x="1326930" y="3534102"/>
            <a:ext cx="11561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ea typeface="Calibri"/>
                <a:cs typeface="Calibri"/>
              </a:rPr>
              <a:t>Ruler</a:t>
            </a:r>
            <a:endParaRPr lang="en-US" b="1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8A7F81A-2075-33E3-F656-FC6CB0334A29}"/>
              </a:ext>
            </a:extLst>
          </p:cNvPr>
          <p:cNvSpPr/>
          <p:nvPr/>
        </p:nvSpPr>
        <p:spPr>
          <a:xfrm>
            <a:off x="4364421" y="2420008"/>
            <a:ext cx="1899743" cy="1768364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 descr="Internet with solid fill">
            <a:extLst>
              <a:ext uri="{FF2B5EF4-FFF2-40B4-BE49-F238E27FC236}">
                <a16:creationId xmlns:a16="http://schemas.microsoft.com/office/drawing/2014/main" id="{1DD61717-8756-1B65-8F80-A56C1FF290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11109" y="2564525"/>
            <a:ext cx="1019503" cy="10195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59D6F1-1FAD-6457-6BE7-A275C414E32A}"/>
              </a:ext>
            </a:extLst>
          </p:cNvPr>
          <p:cNvSpPr txBox="1"/>
          <p:nvPr/>
        </p:nvSpPr>
        <p:spPr>
          <a:xfrm>
            <a:off x="3962400" y="3489434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alibri"/>
                <a:ea typeface="Calibri"/>
                <a:cs typeface="Calibri"/>
              </a:rPr>
              <a:t>Coding </a:t>
            </a:r>
            <a:endParaRPr lang="en-US">
              <a:ea typeface="Calibri"/>
              <a:cs typeface="Calibri"/>
            </a:endParaRPr>
          </a:p>
          <a:p>
            <a:pPr algn="ctr"/>
            <a:r>
              <a:rPr lang="en-US" b="1">
                <a:latin typeface="Calibri"/>
                <a:ea typeface="Calibri"/>
                <a:cs typeface="Calibri"/>
              </a:rPr>
              <a:t>Software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0CD79CD-382A-15CF-481F-B713799056CF}"/>
              </a:ext>
            </a:extLst>
          </p:cNvPr>
          <p:cNvSpPr/>
          <p:nvPr/>
        </p:nvSpPr>
        <p:spPr>
          <a:xfrm>
            <a:off x="6177456" y="4325008"/>
            <a:ext cx="1899743" cy="1768364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 descr="List outline">
            <a:extLst>
              <a:ext uri="{FF2B5EF4-FFF2-40B4-BE49-F238E27FC236}">
                <a16:creationId xmlns:a16="http://schemas.microsoft.com/office/drawing/2014/main" id="{588B9EE4-568C-1386-12C6-1BF942B1C6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76697" y="4508938"/>
            <a:ext cx="914400" cy="914400"/>
          </a:xfrm>
          <a:prstGeom prst="rect">
            <a:avLst/>
          </a:prstGeom>
        </p:spPr>
      </p:pic>
      <p:pic>
        <p:nvPicPr>
          <p:cNvPr id="22" name="Graphic 21" descr="Dollar with solid fill">
            <a:extLst>
              <a:ext uri="{FF2B5EF4-FFF2-40B4-BE49-F238E27FC236}">
                <a16:creationId xmlns:a16="http://schemas.microsoft.com/office/drawing/2014/main" id="{4920E01B-13F9-D6AD-4381-DDD7FE50A8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08076" y="4692869"/>
            <a:ext cx="546538" cy="54653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F0F34D1-2754-FA36-3203-E23A55E68878}"/>
              </a:ext>
            </a:extLst>
          </p:cNvPr>
          <p:cNvSpPr txBox="1"/>
          <p:nvPr/>
        </p:nvSpPr>
        <p:spPr>
          <a:xfrm>
            <a:off x="5775434" y="5328744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alibri"/>
                <a:ea typeface="Calibri"/>
                <a:cs typeface="Calibri"/>
              </a:rPr>
              <a:t>Financial </a:t>
            </a:r>
            <a:endParaRPr lang="en-US"/>
          </a:p>
          <a:p>
            <a:pPr algn="ctr"/>
            <a:r>
              <a:rPr lang="en-US" b="1">
                <a:latin typeface="Calibri"/>
                <a:ea typeface="Calibri"/>
                <a:cs typeface="Calibri"/>
              </a:rPr>
              <a:t>Assessment 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6FAEE2F-2CAF-39FB-C0BB-CE961A6D379E}"/>
              </a:ext>
            </a:extLst>
          </p:cNvPr>
          <p:cNvSpPr/>
          <p:nvPr/>
        </p:nvSpPr>
        <p:spPr>
          <a:xfrm>
            <a:off x="2393732" y="4325008"/>
            <a:ext cx="1899743" cy="176836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5" name="Graphic 2" descr="Speedometer Low with solid fill">
            <a:extLst>
              <a:ext uri="{FF2B5EF4-FFF2-40B4-BE49-F238E27FC236}">
                <a16:creationId xmlns:a16="http://schemas.microsoft.com/office/drawing/2014/main" id="{99BBB21E-6DD9-82FD-2DC7-97E0517BFF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92972" y="4548350"/>
            <a:ext cx="914400" cy="914400"/>
          </a:xfrm>
          <a:prstGeom prst="rect">
            <a:avLst/>
          </a:prstGeom>
        </p:spPr>
      </p:pic>
      <p:sp>
        <p:nvSpPr>
          <p:cNvPr id="26" name="TextBox 3">
            <a:extLst>
              <a:ext uri="{FF2B5EF4-FFF2-40B4-BE49-F238E27FC236}">
                <a16:creationId xmlns:a16="http://schemas.microsoft.com/office/drawing/2014/main" id="{691DB575-F7B1-2728-6E36-AD5396DD909C}"/>
              </a:ext>
            </a:extLst>
          </p:cNvPr>
          <p:cNvSpPr txBox="1"/>
          <p:nvPr/>
        </p:nvSpPr>
        <p:spPr>
          <a:xfrm>
            <a:off x="2666999" y="5465378"/>
            <a:ext cx="181303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ea typeface="Calibri"/>
                <a:cs typeface="Calibri"/>
              </a:rPr>
              <a:t>Force Gauge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017714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5202" y="-1091733"/>
            <a:ext cx="9585948" cy="1977248"/>
          </a:xfrm>
        </p:spPr>
        <p:txBody>
          <a:bodyPr/>
          <a:lstStyle/>
          <a:p>
            <a:pPr algn="ctr"/>
            <a:r>
              <a:rPr lang="en-US" sz="4800"/>
              <a:t>Concept Generation</a:t>
            </a:r>
            <a:endParaRPr lang="en-US" err="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15</a:t>
            </a:fld>
            <a:endParaRPr lang="en-US"/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  <p:pic>
        <p:nvPicPr>
          <p:cNvPr id="5" name="Graphic 4" descr="Head with gears outline">
            <a:extLst>
              <a:ext uri="{FF2B5EF4-FFF2-40B4-BE49-F238E27FC236}">
                <a16:creationId xmlns:a16="http://schemas.microsoft.com/office/drawing/2014/main" id="{385A84D4-4C0F-C937-95B1-3A6BC5B2B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549" y="3913094"/>
            <a:ext cx="2584077" cy="2595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2B8194-E4F2-C31E-1E7D-7840E6A31487}"/>
              </a:ext>
            </a:extLst>
          </p:cNvPr>
          <p:cNvSpPr txBox="1"/>
          <p:nvPr/>
        </p:nvSpPr>
        <p:spPr>
          <a:xfrm>
            <a:off x="877885" y="1411130"/>
            <a:ext cx="843501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374151"/>
                </a:solidFill>
                <a:latin typeface="Calibri"/>
                <a:cs typeface="Calibri"/>
              </a:rPr>
              <a:t>For Concept Generation 100 concepts in the generation phase, our team narrowed down the options to five medium-fidelity concepts.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D6D9348F-19BC-8992-7B60-02954D582CE0}"/>
              </a:ext>
            </a:extLst>
          </p:cNvPr>
          <p:cNvSpPr/>
          <p:nvPr/>
        </p:nvSpPr>
        <p:spPr>
          <a:xfrm>
            <a:off x="2618815" y="2680045"/>
            <a:ext cx="2029385" cy="1699617"/>
          </a:xfrm>
          <a:prstGeom prst="wedgeRoundRectCallout">
            <a:avLst/>
          </a:prstGeom>
          <a:solidFill>
            <a:schemeClr val="bg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Calibri"/>
                <a:cs typeface="Times New Roman"/>
              </a:rPr>
              <a:t>It could have bulletproof glass!</a:t>
            </a:r>
            <a:endParaRPr lang="en-US" sz="1600" dirty="0">
              <a:latin typeface="Calibri"/>
            </a:endParaRPr>
          </a:p>
        </p:txBody>
      </p:sp>
      <p:pic>
        <p:nvPicPr>
          <p:cNvPr id="11" name="Graphic 10" descr="Head with gears outline">
            <a:extLst>
              <a:ext uri="{FF2B5EF4-FFF2-40B4-BE49-F238E27FC236}">
                <a16:creationId xmlns:a16="http://schemas.microsoft.com/office/drawing/2014/main" id="{E371746A-CF15-6263-CF5C-78A5E9FA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059269" y="3913094"/>
            <a:ext cx="2584077" cy="2595282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93FA611-01D6-F454-A5FA-325824187A1B}"/>
              </a:ext>
            </a:extLst>
          </p:cNvPr>
          <p:cNvSpPr/>
          <p:nvPr/>
        </p:nvSpPr>
        <p:spPr>
          <a:xfrm flipH="1">
            <a:off x="6344770" y="2680044"/>
            <a:ext cx="2029385" cy="1699617"/>
          </a:xfrm>
          <a:prstGeom prst="wedgeRoundRectCallout">
            <a:avLst/>
          </a:prstGeom>
          <a:solidFill>
            <a:schemeClr val="bg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Calibri"/>
                <a:cs typeface="Times New Roman"/>
              </a:rPr>
              <a:t>Or it could have a wire cage!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0A2E35-FC55-44D3-3FAB-46E473E043A9}"/>
              </a:ext>
            </a:extLst>
          </p:cNvPr>
          <p:cNvSpPr txBox="1"/>
          <p:nvPr/>
        </p:nvSpPr>
        <p:spPr>
          <a:xfrm>
            <a:off x="3386978" y="2815477"/>
            <a:ext cx="6443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#4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104575-E1C6-28B0-2F44-88272046A7FF}"/>
              </a:ext>
            </a:extLst>
          </p:cNvPr>
          <p:cNvSpPr txBox="1"/>
          <p:nvPr/>
        </p:nvSpPr>
        <p:spPr>
          <a:xfrm>
            <a:off x="7090522" y="2815477"/>
            <a:ext cx="6443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#5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59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2249" y="811834"/>
            <a:ext cx="5743548" cy="5404886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9392"/>
            <a:ext cx="9601200" cy="708485"/>
          </a:xfrm>
        </p:spPr>
        <p:txBody>
          <a:bodyPr/>
          <a:lstStyle/>
          <a:p>
            <a:r>
              <a:rPr lang="en-US"/>
              <a:t>Concept Generation Tools</a:t>
            </a:r>
            <a:endParaRPr lang="en-US" sz="4000"/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71B5A5-4C40-0D9B-3F8B-1189AD96FFF8}"/>
              </a:ext>
            </a:extLst>
          </p:cNvPr>
          <p:cNvSpPr/>
          <p:nvPr/>
        </p:nvSpPr>
        <p:spPr>
          <a:xfrm>
            <a:off x="1105014" y="1029176"/>
            <a:ext cx="2338282" cy="519249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28EB1C4-3A06-9800-31EF-4310D7A0AD08}"/>
              </a:ext>
            </a:extLst>
          </p:cNvPr>
          <p:cNvSpPr/>
          <p:nvPr/>
        </p:nvSpPr>
        <p:spPr>
          <a:xfrm>
            <a:off x="1261589" y="1185752"/>
            <a:ext cx="2025131" cy="47958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8CE15F-4462-BFA8-FBA8-0899A4FF8705}"/>
              </a:ext>
            </a:extLst>
          </p:cNvPr>
          <p:cNvSpPr txBox="1"/>
          <p:nvPr/>
        </p:nvSpPr>
        <p:spPr>
          <a:xfrm>
            <a:off x="1394330" y="1402096"/>
            <a:ext cx="2044782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    </a:t>
            </a:r>
            <a:r>
              <a:rPr lang="en-US" b="1">
                <a:cs typeface="Calibri"/>
              </a:rPr>
              <a:t>Brainstorming</a:t>
            </a:r>
            <a:endParaRPr lang="en-US" b="1"/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    </a:t>
            </a:r>
            <a:r>
              <a:rPr lang="en-US" b="1">
                <a:cs typeface="Calibri"/>
              </a:rPr>
              <a:t>Biomimicry </a:t>
            </a:r>
            <a:endParaRPr lang="en-US" b="1"/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 </a:t>
            </a:r>
            <a:r>
              <a:rPr lang="en-US" b="1">
                <a:cs typeface="Calibri"/>
              </a:rPr>
              <a:t>   Crapshoot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9B6CED-CE5C-DCE1-9817-BA08A468D47B}"/>
              </a:ext>
            </a:extLst>
          </p:cNvPr>
          <p:cNvSpPr txBox="1"/>
          <p:nvPr/>
        </p:nvSpPr>
        <p:spPr>
          <a:xfrm>
            <a:off x="4958509" y="1713123"/>
            <a:ext cx="59564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pic>
        <p:nvPicPr>
          <p:cNvPr id="10" name="Graphic 9" descr="Brain with solid fill">
            <a:extLst>
              <a:ext uri="{FF2B5EF4-FFF2-40B4-BE49-F238E27FC236}">
                <a16:creationId xmlns:a16="http://schemas.microsoft.com/office/drawing/2014/main" id="{D6C8B463-3E78-1C4B-694D-0208BE2F5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9595" y="1631414"/>
            <a:ext cx="423232" cy="423232"/>
          </a:xfrm>
          <a:prstGeom prst="rect">
            <a:avLst/>
          </a:prstGeom>
        </p:spPr>
      </p:pic>
      <p:pic>
        <p:nvPicPr>
          <p:cNvPr id="12" name="Graphic 11" descr="Brain with solid fill">
            <a:extLst>
              <a:ext uri="{FF2B5EF4-FFF2-40B4-BE49-F238E27FC236}">
                <a16:creationId xmlns:a16="http://schemas.microsoft.com/office/drawing/2014/main" id="{2E0102B4-01F5-A4E4-36AC-8778BFA36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6436" y="1333929"/>
            <a:ext cx="423232" cy="423232"/>
          </a:xfrm>
          <a:prstGeom prst="rect">
            <a:avLst/>
          </a:prstGeom>
        </p:spPr>
      </p:pic>
      <p:pic>
        <p:nvPicPr>
          <p:cNvPr id="13" name="Graphic 12" descr="Plant with solid fill">
            <a:extLst>
              <a:ext uri="{FF2B5EF4-FFF2-40B4-BE49-F238E27FC236}">
                <a16:creationId xmlns:a16="http://schemas.microsoft.com/office/drawing/2014/main" id="{1D323608-E828-B461-4E83-7D90F386F5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36644" y="2994752"/>
            <a:ext cx="469135" cy="478316"/>
          </a:xfrm>
          <a:prstGeom prst="rect">
            <a:avLst/>
          </a:prstGeom>
        </p:spPr>
      </p:pic>
      <p:pic>
        <p:nvPicPr>
          <p:cNvPr id="14" name="Graphic 13" descr="Customer review with solid fill">
            <a:extLst>
              <a:ext uri="{FF2B5EF4-FFF2-40B4-BE49-F238E27FC236}">
                <a16:creationId xmlns:a16="http://schemas.microsoft.com/office/drawing/2014/main" id="{9E3047DA-3BD1-4E76-B0D0-6714E9B5E8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68775" y="4693185"/>
            <a:ext cx="437003" cy="423232"/>
          </a:xfrm>
          <a:prstGeom prst="rect">
            <a:avLst/>
          </a:prstGeom>
        </p:spPr>
      </p:pic>
      <p:pic>
        <p:nvPicPr>
          <p:cNvPr id="15" name="Graphic 14" descr="Plant with solid fill">
            <a:extLst>
              <a:ext uri="{FF2B5EF4-FFF2-40B4-BE49-F238E27FC236}">
                <a16:creationId xmlns:a16="http://schemas.microsoft.com/office/drawing/2014/main" id="{CFD69460-5C44-4D6D-BE30-75A19FA379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21018" y="2655065"/>
            <a:ext cx="469135" cy="478316"/>
          </a:xfrm>
          <a:prstGeom prst="rect">
            <a:avLst/>
          </a:prstGeom>
        </p:spPr>
      </p:pic>
      <p:pic>
        <p:nvPicPr>
          <p:cNvPr id="16" name="Graphic 15" descr="Customer review with solid fill">
            <a:extLst>
              <a:ext uri="{FF2B5EF4-FFF2-40B4-BE49-F238E27FC236}">
                <a16:creationId xmlns:a16="http://schemas.microsoft.com/office/drawing/2014/main" id="{5E860B69-DB0F-4C55-37B6-13FA23C55D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56405" y="4847717"/>
            <a:ext cx="437003" cy="4232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F3DA8BD-ED8C-E779-8FF9-7A2F37C91931}"/>
              </a:ext>
            </a:extLst>
          </p:cNvPr>
          <p:cNvSpPr txBox="1"/>
          <p:nvPr/>
        </p:nvSpPr>
        <p:spPr>
          <a:xfrm>
            <a:off x="4279136" y="2369545"/>
            <a:ext cx="6268596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374151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Calibri"/>
                <a:cs typeface="Calibri"/>
              </a:rPr>
              <a:t>Mimosa </a:t>
            </a:r>
            <a:r>
              <a:rPr lang="en-US" err="1">
                <a:latin typeface="Calibri"/>
                <a:cs typeface="Calibri"/>
              </a:rPr>
              <a:t>Pudica</a:t>
            </a:r>
            <a:r>
              <a:rPr lang="en-US">
                <a:latin typeface="Calibri"/>
                <a:cs typeface="Calibri"/>
              </a:rPr>
              <a:t> retracts its leaves when it feels physical       touch. This inspired the concept of having a sensor in the handle that detects when a person touches it and retracts the press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8AE7F7-823E-EF17-1AC4-E25F821226C7}"/>
              </a:ext>
            </a:extLst>
          </p:cNvPr>
          <p:cNvSpPr txBox="1"/>
          <p:nvPr/>
        </p:nvSpPr>
        <p:spPr>
          <a:xfrm>
            <a:off x="4355690" y="1248697"/>
            <a:ext cx="532416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cs typeface="Calibri"/>
              </a:rPr>
              <a:t>As a group we wrote on a whiteboard different ideas, then fed off of each others ideas. This made up the majority of our 100 concepts.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289700-98D7-FF27-E4B6-7C7DF55B4193}"/>
              </a:ext>
            </a:extLst>
          </p:cNvPr>
          <p:cNvSpPr txBox="1"/>
          <p:nvPr/>
        </p:nvSpPr>
        <p:spPr>
          <a:xfrm>
            <a:off x="4293883" y="4581802"/>
            <a:ext cx="626859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374151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Calibri"/>
                <a:cs typeface="Calibri"/>
              </a:rPr>
              <a:t>Having a rodent power up the press.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BBE05E-9EC5-56EE-0212-23F2EDBA5E01}"/>
              </a:ext>
            </a:extLst>
          </p:cNvPr>
          <p:cNvSpPr txBox="1"/>
          <p:nvPr/>
        </p:nvSpPr>
        <p:spPr>
          <a:xfrm>
            <a:off x="3807541" y="4830096"/>
            <a:ext cx="543232" cy="4424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E34E42-B82A-AAB2-DF09-18D3ABFDDA8E}"/>
              </a:ext>
            </a:extLst>
          </p:cNvPr>
          <p:cNvSpPr txBox="1"/>
          <p:nvPr/>
        </p:nvSpPr>
        <p:spPr>
          <a:xfrm>
            <a:off x="3748547" y="2691579"/>
            <a:ext cx="543232" cy="4424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11BAD3-E278-065C-DC78-FC6EF67BAB21}"/>
              </a:ext>
            </a:extLst>
          </p:cNvPr>
          <p:cNvSpPr txBox="1"/>
          <p:nvPr/>
        </p:nvSpPr>
        <p:spPr>
          <a:xfrm>
            <a:off x="3782960" y="1315063"/>
            <a:ext cx="543232" cy="4424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01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6F9BBDA-817E-08A8-9640-B86EEED2C579}"/>
              </a:ext>
            </a:extLst>
          </p:cNvPr>
          <p:cNvSpPr/>
          <p:nvPr/>
        </p:nvSpPr>
        <p:spPr>
          <a:xfrm flipV="1">
            <a:off x="1543918" y="2450386"/>
            <a:ext cx="5867398" cy="530771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2249" y="811834"/>
            <a:ext cx="5743548" cy="5404886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17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9392"/>
            <a:ext cx="9601200" cy="708485"/>
          </a:xfrm>
        </p:spPr>
        <p:txBody>
          <a:bodyPr/>
          <a:lstStyle/>
          <a:p>
            <a:r>
              <a:rPr lang="en-US"/>
              <a:t>Medium Fidelity Concepts</a:t>
            </a:r>
            <a:endParaRPr lang="en-US" sz="4000"/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213C372-1F7C-6F71-EA64-8FE5913B3229}"/>
              </a:ext>
            </a:extLst>
          </p:cNvPr>
          <p:cNvSpPr txBox="1">
            <a:spLocks/>
          </p:cNvSpPr>
          <p:nvPr/>
        </p:nvSpPr>
        <p:spPr>
          <a:xfrm>
            <a:off x="533400" y="1414808"/>
            <a:ext cx="4724399" cy="47621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b="1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400" b="1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endParaRPr lang="en-US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BEC2335-42B6-C4F4-61C8-5A9A99B86D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675166"/>
              </p:ext>
            </p:extLst>
          </p:nvPr>
        </p:nvGraphicFramePr>
        <p:xfrm>
          <a:off x="1541947" y="2452619"/>
          <a:ext cx="5877908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440">
                  <a:extLst>
                    <a:ext uri="{9D8B030D-6E8A-4147-A177-3AD203B41FA5}">
                      <a16:colId xmlns:a16="http://schemas.microsoft.com/office/drawing/2014/main" val="2744509298"/>
                    </a:ext>
                  </a:extLst>
                </a:gridCol>
                <a:gridCol w="4521468">
                  <a:extLst>
                    <a:ext uri="{9D8B030D-6E8A-4147-A177-3AD203B41FA5}">
                      <a16:colId xmlns:a16="http://schemas.microsoft.com/office/drawing/2014/main" val="275356418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 b="1">
                          <a:effectLst/>
                          <a:latin typeface="Times New Roman"/>
                        </a:rPr>
                        <a:t>Concept Number</a:t>
                      </a:r>
                      <a:r>
                        <a:rPr lang="en-US" sz="1200">
                          <a:effectLst/>
                          <a:latin typeface="Times New Roman"/>
                        </a:rPr>
                        <a:t>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200" b="1">
                          <a:effectLst/>
                          <a:latin typeface="Times New Roman"/>
                        </a:rPr>
                        <a:t>Description</a:t>
                      </a:r>
                      <a:r>
                        <a:rPr lang="en-US" sz="1200">
                          <a:effectLst/>
                          <a:latin typeface="Times New Roman"/>
                        </a:rPr>
                        <a:t>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7716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1600" b="1">
                        <a:effectLst/>
                        <a:latin typeface="Calibri"/>
                      </a:endParaRPr>
                    </a:p>
                    <a:p>
                      <a:pPr algn="ctr" rtl="0" fontAlgn="base"/>
                      <a:r>
                        <a:rPr lang="en-US" sz="1600" b="1">
                          <a:effectLst/>
                          <a:latin typeface="Calibri"/>
                        </a:rPr>
                        <a:t>6 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600">
                        <a:effectLst/>
                        <a:latin typeface="Calibri"/>
                      </a:endParaRPr>
                    </a:p>
                    <a:p>
                      <a:pPr algn="ctr" rtl="0" fontAlgn="base"/>
                      <a:r>
                        <a:rPr lang="en-US" sz="1600" b="1">
                          <a:effectLst/>
                          <a:latin typeface="Calibri"/>
                        </a:rPr>
                        <a:t>Magnetic Door Lock 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0963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1600" b="1">
                        <a:effectLst/>
                        <a:latin typeface="Calibri"/>
                      </a:endParaRPr>
                    </a:p>
                    <a:p>
                      <a:pPr algn="ctr" rtl="0" fontAlgn="base"/>
                      <a:r>
                        <a:rPr lang="en-US" sz="1600" b="1">
                          <a:effectLst/>
                          <a:latin typeface="Calibri"/>
                        </a:rPr>
                        <a:t>11 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600" b="1">
                        <a:effectLst/>
                        <a:latin typeface="Calibri"/>
                      </a:endParaRPr>
                    </a:p>
                    <a:p>
                      <a:pPr algn="ctr" rtl="0" fontAlgn="base"/>
                      <a:r>
                        <a:rPr lang="en-US" sz="1600" b="1">
                          <a:effectLst/>
                          <a:latin typeface="Calibri"/>
                        </a:rPr>
                        <a:t>Ventilation Fan 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7025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1600" b="1">
                        <a:effectLst/>
                        <a:latin typeface="Calibri"/>
                      </a:endParaRPr>
                    </a:p>
                    <a:p>
                      <a:pPr algn="ctr" rtl="0" fontAlgn="base"/>
                      <a:r>
                        <a:rPr lang="en-US" sz="1600" b="1">
                          <a:effectLst/>
                          <a:latin typeface="Calibri"/>
                        </a:rPr>
                        <a:t>24 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600" b="1">
                        <a:effectLst/>
                        <a:latin typeface="Calibri"/>
                      </a:endParaRPr>
                    </a:p>
                    <a:p>
                      <a:pPr algn="ctr" rtl="0" fontAlgn="base"/>
                      <a:r>
                        <a:rPr lang="en-US" sz="1600" b="1">
                          <a:effectLst/>
                          <a:latin typeface="Calibri"/>
                        </a:rPr>
                        <a:t>Electrical Powered 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0835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1600" b="1">
                        <a:effectLst/>
                        <a:latin typeface="Calibri"/>
                      </a:endParaRPr>
                    </a:p>
                    <a:p>
                      <a:pPr algn="ctr" rtl="0" fontAlgn="base"/>
                      <a:r>
                        <a:rPr lang="en-US" sz="1600" b="1">
                          <a:effectLst/>
                          <a:latin typeface="Calibri"/>
                        </a:rPr>
                        <a:t>32 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762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600" b="1">
                        <a:effectLst/>
                        <a:latin typeface="Calibri"/>
                      </a:endParaRPr>
                    </a:p>
                    <a:p>
                      <a:pPr algn="ctr" rtl="0" fontAlgn="base"/>
                      <a:r>
                        <a:rPr lang="en-US" sz="1600" b="1">
                          <a:effectLst/>
                          <a:latin typeface="Calibri"/>
                        </a:rPr>
                        <a:t>Adjustable Chuck 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76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4626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1600" b="1">
                        <a:effectLst/>
                        <a:latin typeface="Calibri"/>
                      </a:endParaRPr>
                    </a:p>
                    <a:p>
                      <a:pPr algn="ctr" rtl="0" fontAlgn="base"/>
                      <a:r>
                        <a:rPr lang="en-US" sz="1600" b="1">
                          <a:effectLst/>
                          <a:latin typeface="Calibri"/>
                        </a:rPr>
                        <a:t>26 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600" b="1">
                        <a:effectLst/>
                        <a:latin typeface="Calibri"/>
                      </a:endParaRPr>
                    </a:p>
                    <a:p>
                      <a:pPr algn="ctr" rtl="0" fontAlgn="base"/>
                      <a:r>
                        <a:rPr lang="en-US" sz="1600" b="1">
                          <a:effectLst/>
                          <a:latin typeface="Calibri"/>
                        </a:rPr>
                        <a:t>Easily Maintainable  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82739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43F5555-BB30-CCD5-D135-2A0C421D8751}"/>
              </a:ext>
            </a:extLst>
          </p:cNvPr>
          <p:cNvSpPr txBox="1"/>
          <p:nvPr/>
        </p:nvSpPr>
        <p:spPr>
          <a:xfrm>
            <a:off x="4810664" y="3042249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200">
              <a:solidFill>
                <a:srgbClr val="374151"/>
              </a:solidFill>
              <a:latin typeface="Calibri"/>
              <a:cs typeface="Calibri"/>
            </a:endParaRPr>
          </a:p>
          <a:p>
            <a:endParaRPr lang="en-US" sz="1200">
              <a:latin typeface="Calibri"/>
              <a:cs typeface="Calibri"/>
            </a:endParaRPr>
          </a:p>
          <a:p>
            <a:endParaRPr lang="en-US">
              <a:latin typeface="Calibri"/>
              <a:cs typeface="Calibri"/>
            </a:endParaRPr>
          </a:p>
          <a:p>
            <a:endParaRPr lang="en-US" sz="1200"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7E70BA-C13D-C561-25E4-74E2D5931478}"/>
              </a:ext>
            </a:extLst>
          </p:cNvPr>
          <p:cNvSpPr txBox="1"/>
          <p:nvPr/>
        </p:nvSpPr>
        <p:spPr>
          <a:xfrm>
            <a:off x="1610263" y="2613952"/>
            <a:ext cx="119555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Concept #</a:t>
            </a:r>
            <a:endParaRPr lang="en-US" b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E4048E-2EAB-4790-C862-1A98A662347A}"/>
              </a:ext>
            </a:extLst>
          </p:cNvPr>
          <p:cNvSpPr txBox="1"/>
          <p:nvPr/>
        </p:nvSpPr>
        <p:spPr>
          <a:xfrm>
            <a:off x="3699196" y="2613952"/>
            <a:ext cx="32582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Medium Fidelity Concepts</a:t>
            </a:r>
            <a:endParaRPr lang="en-US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6C441-D92C-2CCF-C0BE-542326668B3D}"/>
              </a:ext>
            </a:extLst>
          </p:cNvPr>
          <p:cNvSpPr txBox="1"/>
          <p:nvPr/>
        </p:nvSpPr>
        <p:spPr>
          <a:xfrm>
            <a:off x="1239370" y="1614768"/>
            <a:ext cx="646915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latin typeface="Calibri"/>
                <a:cs typeface="Calibri"/>
              </a:rPr>
              <a:t>These medium-fidelity concepts that were chosen because they each demonstrated the capability to address at least one of the project's challenges. </a:t>
            </a:r>
          </a:p>
        </p:txBody>
      </p:sp>
    </p:spTree>
    <p:extLst>
      <p:ext uri="{BB962C8B-B14F-4D97-AF65-F5344CB8AC3E}">
        <p14:creationId xmlns:p14="http://schemas.microsoft.com/office/powerpoint/2010/main" val="3246488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6F9BBDA-817E-08A8-9640-B86EEED2C579}"/>
              </a:ext>
            </a:extLst>
          </p:cNvPr>
          <p:cNvSpPr/>
          <p:nvPr/>
        </p:nvSpPr>
        <p:spPr>
          <a:xfrm flipV="1">
            <a:off x="2101413" y="1097675"/>
            <a:ext cx="5867398" cy="530771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2249" y="811834"/>
            <a:ext cx="5743548" cy="5404886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9392"/>
            <a:ext cx="9601200" cy="708485"/>
          </a:xfrm>
        </p:spPr>
        <p:txBody>
          <a:bodyPr/>
          <a:lstStyle/>
          <a:p>
            <a:r>
              <a:rPr lang="en-US"/>
              <a:t>Medium Fidelity Concepts</a:t>
            </a:r>
            <a:endParaRPr lang="en-US" sz="4000"/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213C372-1F7C-6F71-EA64-8FE5913B3229}"/>
              </a:ext>
            </a:extLst>
          </p:cNvPr>
          <p:cNvSpPr txBox="1">
            <a:spLocks/>
          </p:cNvSpPr>
          <p:nvPr/>
        </p:nvSpPr>
        <p:spPr>
          <a:xfrm>
            <a:off x="533400" y="1414808"/>
            <a:ext cx="4724399" cy="47621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b="1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400" b="1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endParaRPr lang="en-US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BEC2335-42B6-C4F4-61C8-5A9A99B86D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091965"/>
              </p:ext>
            </p:extLst>
          </p:nvPr>
        </p:nvGraphicFramePr>
        <p:xfrm>
          <a:off x="2099442" y="1099907"/>
          <a:ext cx="5877908" cy="1130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440">
                  <a:extLst>
                    <a:ext uri="{9D8B030D-6E8A-4147-A177-3AD203B41FA5}">
                      <a16:colId xmlns:a16="http://schemas.microsoft.com/office/drawing/2014/main" val="2744509298"/>
                    </a:ext>
                  </a:extLst>
                </a:gridCol>
                <a:gridCol w="4521468">
                  <a:extLst>
                    <a:ext uri="{9D8B030D-6E8A-4147-A177-3AD203B41FA5}">
                      <a16:colId xmlns:a16="http://schemas.microsoft.com/office/drawing/2014/main" val="2753564182"/>
                    </a:ext>
                  </a:extLst>
                </a:gridCol>
              </a:tblGrid>
              <a:tr h="551793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 b="1">
                          <a:effectLst/>
                          <a:latin typeface="Times New Roman"/>
                        </a:rPr>
                        <a:t>Concept Number</a:t>
                      </a:r>
                      <a:r>
                        <a:rPr lang="en-US" sz="1200">
                          <a:effectLst/>
                          <a:latin typeface="Times New Roman"/>
                        </a:rPr>
                        <a:t>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200" b="1">
                          <a:effectLst/>
                          <a:latin typeface="Times New Roman"/>
                        </a:rPr>
                        <a:t>Description</a:t>
                      </a:r>
                      <a:r>
                        <a:rPr lang="en-US" sz="1200">
                          <a:effectLst/>
                          <a:latin typeface="Times New Roman"/>
                        </a:rPr>
                        <a:t>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7716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1600" b="1">
                        <a:effectLst/>
                        <a:latin typeface="Calibri"/>
                      </a:endParaRPr>
                    </a:p>
                    <a:p>
                      <a:pPr algn="ctr" rtl="0" fontAlgn="base"/>
                      <a:r>
                        <a:rPr lang="en-US" sz="1600" b="1">
                          <a:effectLst/>
                          <a:latin typeface="Calibri"/>
                        </a:rPr>
                        <a:t>6 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600">
                        <a:effectLst/>
                        <a:latin typeface="Calibri"/>
                      </a:endParaRPr>
                    </a:p>
                    <a:p>
                      <a:pPr algn="ctr" rtl="0" fontAlgn="base"/>
                      <a:r>
                        <a:rPr lang="en-US" sz="1600" b="1">
                          <a:effectLst/>
                          <a:latin typeface="Calibri"/>
                        </a:rPr>
                        <a:t>Magnetic Door Lock 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09634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43F5555-BB30-CCD5-D135-2A0C421D8751}"/>
              </a:ext>
            </a:extLst>
          </p:cNvPr>
          <p:cNvSpPr txBox="1"/>
          <p:nvPr/>
        </p:nvSpPr>
        <p:spPr>
          <a:xfrm>
            <a:off x="5368159" y="1689538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200">
              <a:solidFill>
                <a:srgbClr val="374151"/>
              </a:solidFill>
              <a:latin typeface="Calibri"/>
              <a:cs typeface="Calibri"/>
            </a:endParaRPr>
          </a:p>
          <a:p>
            <a:endParaRPr lang="en-US" sz="1200">
              <a:latin typeface="Calibri"/>
              <a:cs typeface="Calibri"/>
            </a:endParaRPr>
          </a:p>
          <a:p>
            <a:endParaRPr lang="en-US">
              <a:latin typeface="Calibri"/>
              <a:cs typeface="Calibri"/>
            </a:endParaRPr>
          </a:p>
          <a:p>
            <a:endParaRPr lang="en-US" sz="1200"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7E70BA-C13D-C561-25E4-74E2D5931478}"/>
              </a:ext>
            </a:extLst>
          </p:cNvPr>
          <p:cNvSpPr txBox="1"/>
          <p:nvPr/>
        </p:nvSpPr>
        <p:spPr>
          <a:xfrm>
            <a:off x="2167758" y="1261240"/>
            <a:ext cx="119555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Concept #</a:t>
            </a:r>
            <a:endParaRPr lang="en-US" b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E4048E-2EAB-4790-C862-1A98A662347A}"/>
              </a:ext>
            </a:extLst>
          </p:cNvPr>
          <p:cNvSpPr txBox="1"/>
          <p:nvPr/>
        </p:nvSpPr>
        <p:spPr>
          <a:xfrm>
            <a:off x="4256691" y="1261240"/>
            <a:ext cx="32582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Medium Fidelity Concepts</a:t>
            </a:r>
            <a:endParaRPr lang="en-US" b="1"/>
          </a:p>
        </p:txBody>
      </p:sp>
      <p:pic>
        <p:nvPicPr>
          <p:cNvPr id="5" name="Picture 4" descr="A yellow machine with red lights&#10;&#10;Description automatically generated">
            <a:extLst>
              <a:ext uri="{FF2B5EF4-FFF2-40B4-BE49-F238E27FC236}">
                <a16:creationId xmlns:a16="http://schemas.microsoft.com/office/drawing/2014/main" id="{8BE451C6-5D8E-BEBD-7963-0F02DD493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889" y="2563951"/>
            <a:ext cx="2498785" cy="32828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5669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2249" y="811834"/>
            <a:ext cx="5743548" cy="5404886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9392"/>
            <a:ext cx="9601200" cy="708485"/>
          </a:xfrm>
        </p:spPr>
        <p:txBody>
          <a:bodyPr/>
          <a:lstStyle/>
          <a:p>
            <a:r>
              <a:rPr lang="en-US"/>
              <a:t>Medium Fidelity Concepts</a:t>
            </a:r>
            <a:endParaRPr lang="en-US" sz="4000"/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213C372-1F7C-6F71-EA64-8FE5913B3229}"/>
              </a:ext>
            </a:extLst>
          </p:cNvPr>
          <p:cNvSpPr txBox="1">
            <a:spLocks/>
          </p:cNvSpPr>
          <p:nvPr/>
        </p:nvSpPr>
        <p:spPr>
          <a:xfrm>
            <a:off x="533400" y="1414808"/>
            <a:ext cx="4724399" cy="47621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b="1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400" b="1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endParaRPr lang="en-US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3F5555-BB30-CCD5-D135-2A0C421D8751}"/>
              </a:ext>
            </a:extLst>
          </p:cNvPr>
          <p:cNvSpPr txBox="1"/>
          <p:nvPr/>
        </p:nvSpPr>
        <p:spPr>
          <a:xfrm>
            <a:off x="5385758" y="1719532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200">
              <a:solidFill>
                <a:srgbClr val="374151"/>
              </a:solidFill>
              <a:latin typeface="Calibri"/>
              <a:cs typeface="Calibri"/>
            </a:endParaRPr>
          </a:p>
          <a:p>
            <a:endParaRPr lang="en-US" sz="1200">
              <a:latin typeface="Calibri"/>
              <a:cs typeface="Calibri"/>
            </a:endParaRPr>
          </a:p>
          <a:p>
            <a:endParaRPr lang="en-US">
              <a:latin typeface="Calibri"/>
              <a:cs typeface="Calibri"/>
            </a:endParaRPr>
          </a:p>
          <a:p>
            <a:endParaRPr lang="en-US" sz="1200">
              <a:latin typeface="Calibri"/>
              <a:cs typeface="Calibri"/>
            </a:endParaRPr>
          </a:p>
        </p:txBody>
      </p:sp>
      <p:pic>
        <p:nvPicPr>
          <p:cNvPr id="5" name="Picture 4" descr="A black and white drawing of a fan&#10;&#10;Description automatically generated">
            <a:extLst>
              <a:ext uri="{FF2B5EF4-FFF2-40B4-BE49-F238E27FC236}">
                <a16:creationId xmlns:a16="http://schemas.microsoft.com/office/drawing/2014/main" id="{74C0AB44-84BA-8A83-5536-990729A14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10" y="3562620"/>
            <a:ext cx="1504950" cy="13430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2A0BC7-4BCD-AA52-3D53-5BC8E8B76C3E}"/>
              </a:ext>
            </a:extLst>
          </p:cNvPr>
          <p:cNvSpPr txBox="1"/>
          <p:nvPr/>
        </p:nvSpPr>
        <p:spPr>
          <a:xfrm>
            <a:off x="2595474" y="2410651"/>
            <a:ext cx="591981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Challenge: We don’t want the press to overheat.</a:t>
            </a:r>
          </a:p>
          <a:p>
            <a:endParaRPr lang="en-US">
              <a:cs typeface="Calibri"/>
            </a:endParaRP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8C372556-7FF6-50BA-9A3D-CF3AC143C56A}"/>
              </a:ext>
            </a:extLst>
          </p:cNvPr>
          <p:cNvCxnSpPr/>
          <p:nvPr/>
        </p:nvCxnSpPr>
        <p:spPr>
          <a:xfrm>
            <a:off x="1896037" y="3806638"/>
            <a:ext cx="897590" cy="382122"/>
          </a:xfrm>
          <a:prstGeom prst="curved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9C8A4F7A-0F42-6907-B852-D7ABFEB82201}"/>
              </a:ext>
            </a:extLst>
          </p:cNvPr>
          <p:cNvCxnSpPr>
            <a:cxnSpLocks/>
          </p:cNvCxnSpPr>
          <p:nvPr/>
        </p:nvCxnSpPr>
        <p:spPr>
          <a:xfrm>
            <a:off x="1834405" y="4422962"/>
            <a:ext cx="1026458" cy="477371"/>
          </a:xfrm>
          <a:prstGeom prst="curved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1023A02E-A5E1-BCAF-1EC1-B14D77133CF9}"/>
              </a:ext>
            </a:extLst>
          </p:cNvPr>
          <p:cNvSpPr/>
          <p:nvPr/>
        </p:nvSpPr>
        <p:spPr>
          <a:xfrm>
            <a:off x="2864158" y="3833825"/>
            <a:ext cx="1908494" cy="1358689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ea typeface="+mn-lt"/>
                <a:cs typeface="+mn-lt"/>
              </a:rPr>
              <a:t>Preventing Contamination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B4A70CA8-9E7C-DC6A-A8D9-C53A9287E144}"/>
              </a:ext>
            </a:extLst>
          </p:cNvPr>
          <p:cNvSpPr/>
          <p:nvPr/>
        </p:nvSpPr>
        <p:spPr>
          <a:xfrm>
            <a:off x="5514349" y="3805810"/>
            <a:ext cx="1908494" cy="1358689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ea typeface="+mn-lt"/>
                <a:cs typeface="+mn-lt"/>
              </a:rPr>
              <a:t>Cooling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E6339D12-6D54-755A-909C-7F2EAAAEED7A}"/>
              </a:ext>
            </a:extLst>
          </p:cNvPr>
          <p:cNvSpPr/>
          <p:nvPr/>
        </p:nvSpPr>
        <p:spPr>
          <a:xfrm>
            <a:off x="8130922" y="3805809"/>
            <a:ext cx="1908494" cy="1358689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ea typeface="+mn-lt"/>
                <a:cs typeface="+mn-lt"/>
              </a:rPr>
              <a:t>Reducing the Risk of Failure</a:t>
            </a: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73941752-A541-4DC7-13E1-CF549BD676E6}"/>
              </a:ext>
            </a:extLst>
          </p:cNvPr>
          <p:cNvCxnSpPr>
            <a:cxnSpLocks/>
          </p:cNvCxnSpPr>
          <p:nvPr/>
        </p:nvCxnSpPr>
        <p:spPr>
          <a:xfrm>
            <a:off x="6927478" y="3946708"/>
            <a:ext cx="1194546" cy="578225"/>
          </a:xfrm>
          <a:prstGeom prst="curved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838180F2-17DE-533D-5AAB-B2F3DA42973D}"/>
              </a:ext>
            </a:extLst>
          </p:cNvPr>
          <p:cNvCxnSpPr>
            <a:cxnSpLocks/>
          </p:cNvCxnSpPr>
          <p:nvPr/>
        </p:nvCxnSpPr>
        <p:spPr>
          <a:xfrm>
            <a:off x="6927477" y="4484590"/>
            <a:ext cx="1306604" cy="510990"/>
          </a:xfrm>
          <a:prstGeom prst="curved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55912EC7-9C6F-7B10-D4C0-5D3093695B80}"/>
              </a:ext>
            </a:extLst>
          </p:cNvPr>
          <p:cNvCxnSpPr>
            <a:cxnSpLocks/>
          </p:cNvCxnSpPr>
          <p:nvPr/>
        </p:nvCxnSpPr>
        <p:spPr>
          <a:xfrm flipV="1">
            <a:off x="4383745" y="4087902"/>
            <a:ext cx="1149720" cy="463923"/>
          </a:xfrm>
          <a:prstGeom prst="curved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F6B23C00-F41C-AF7B-4831-C7DA189773F0}"/>
              </a:ext>
            </a:extLst>
          </p:cNvPr>
          <p:cNvCxnSpPr>
            <a:cxnSpLocks/>
          </p:cNvCxnSpPr>
          <p:nvPr/>
        </p:nvCxnSpPr>
        <p:spPr>
          <a:xfrm flipV="1">
            <a:off x="4142818" y="4608976"/>
            <a:ext cx="1469087" cy="480732"/>
          </a:xfrm>
          <a:prstGeom prst="curved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close-up of a sign&#10;&#10;Description automatically generated">
            <a:extLst>
              <a:ext uri="{FF2B5EF4-FFF2-40B4-BE49-F238E27FC236}">
                <a16:creationId xmlns:a16="http://schemas.microsoft.com/office/drawing/2014/main" id="{80620C61-1D8B-F327-71C4-D41A1BA8A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750" y="1202090"/>
            <a:ext cx="6011536" cy="12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34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154685-A21C-08FF-2404-69108BEB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Cassie Bentley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4AE7F-CA74-57BC-804A-44037D4C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1F204E-9881-1C67-C34B-68CA5202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25896"/>
            <a:ext cx="9601200" cy="662102"/>
          </a:xfrm>
        </p:spPr>
        <p:txBody>
          <a:bodyPr/>
          <a:lstStyle/>
          <a:p>
            <a:r>
              <a:rPr lang="en-US">
                <a:solidFill>
                  <a:srgbClr val="EE7624"/>
                </a:solidFill>
              </a:rPr>
              <a:t>Team Introductions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F859FD-82E3-A658-C5FF-FB02AB36FAFB}"/>
              </a:ext>
            </a:extLst>
          </p:cNvPr>
          <p:cNvSpPr txBox="1"/>
          <p:nvPr/>
        </p:nvSpPr>
        <p:spPr>
          <a:xfrm>
            <a:off x="373529" y="1858309"/>
            <a:ext cx="10150661" cy="43983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4ED24B-00E1-8068-A139-7CCF283F7475}"/>
              </a:ext>
            </a:extLst>
          </p:cNvPr>
          <p:cNvGrpSpPr/>
          <p:nvPr/>
        </p:nvGrpSpPr>
        <p:grpSpPr>
          <a:xfrm>
            <a:off x="556227" y="4447033"/>
            <a:ext cx="9519423" cy="923329"/>
            <a:chOff x="1063220" y="4288457"/>
            <a:chExt cx="9281422" cy="883689"/>
          </a:xfrm>
        </p:grpSpPr>
        <p:sp>
          <p:nvSpPr>
            <p:cNvPr id="7" name="TextBox 2">
              <a:extLst>
                <a:ext uri="{FF2B5EF4-FFF2-40B4-BE49-F238E27FC236}">
                  <a16:creationId xmlns:a16="http://schemas.microsoft.com/office/drawing/2014/main" id="{38380D6A-51CD-01C5-1E40-519048E25E45}"/>
                </a:ext>
              </a:extLst>
            </p:cNvPr>
            <p:cNvSpPr txBox="1"/>
            <p:nvPr/>
          </p:nvSpPr>
          <p:spPr>
            <a:xfrm>
              <a:off x="1063220" y="4290540"/>
              <a:ext cx="1759979" cy="61858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>
                  <a:ea typeface="Calibri"/>
                  <a:cs typeface="Calibri"/>
                </a:rPr>
                <a:t>Clark Cooley</a:t>
              </a:r>
              <a:endParaRPr lang="en-US"/>
            </a:p>
            <a:p>
              <a:pPr algn="ctr"/>
              <a:r>
                <a:rPr lang="en-US" i="1">
                  <a:ea typeface="Calibri"/>
                  <a:cs typeface="Calibri"/>
                </a:rPr>
                <a:t>Systems Engineer</a:t>
              </a:r>
            </a:p>
          </p:txBody>
        </p: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071A5B36-9B04-61C8-E220-95E5A9AF7385}"/>
                </a:ext>
              </a:extLst>
            </p:cNvPr>
            <p:cNvSpPr txBox="1"/>
            <p:nvPr/>
          </p:nvSpPr>
          <p:spPr>
            <a:xfrm>
              <a:off x="8897311" y="4288457"/>
              <a:ext cx="1447331" cy="61858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/>
                <a:t>Brent </a:t>
              </a:r>
              <a:r>
                <a:rPr lang="en-US" err="1"/>
                <a:t>Mynard</a:t>
              </a:r>
              <a:endParaRPr lang="en-US">
                <a:ea typeface="Calibri"/>
                <a:cs typeface="Calibri"/>
              </a:endParaRPr>
            </a:p>
            <a:p>
              <a:pPr algn="ctr"/>
              <a:r>
                <a:rPr lang="en-US" i="1"/>
                <a:t>CAD </a:t>
              </a:r>
              <a:r>
                <a:rPr lang="en-US" i="1">
                  <a:ea typeface="Calibri"/>
                  <a:cs typeface="Calibri"/>
                </a:rPr>
                <a:t>Engineer</a:t>
              </a:r>
            </a:p>
          </p:txBody>
        </p:sp>
        <p:sp>
          <p:nvSpPr>
            <p:cNvPr id="22" name="TextBox 4">
              <a:extLst>
                <a:ext uri="{FF2B5EF4-FFF2-40B4-BE49-F238E27FC236}">
                  <a16:creationId xmlns:a16="http://schemas.microsoft.com/office/drawing/2014/main" id="{65D6F9EB-EC22-89C8-E071-F672BFBA8627}"/>
                </a:ext>
              </a:extLst>
            </p:cNvPr>
            <p:cNvSpPr txBox="1"/>
            <p:nvPr/>
          </p:nvSpPr>
          <p:spPr>
            <a:xfrm>
              <a:off x="3607493" y="4290540"/>
              <a:ext cx="1555111" cy="61858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/>
                <a:t>Cassie Bentley</a:t>
              </a:r>
            </a:p>
            <a:p>
              <a:pPr algn="ctr"/>
              <a:r>
                <a:rPr lang="en-US" i="1"/>
                <a:t>Fluids Engineer</a:t>
              </a:r>
              <a:endParaRPr lang="en-US" i="1">
                <a:ea typeface="Calibri"/>
                <a:cs typeface="Calibri"/>
              </a:endParaRPr>
            </a:p>
          </p:txBody>
        </p:sp>
        <p:sp>
          <p:nvSpPr>
            <p:cNvPr id="24" name="TextBox 6">
              <a:extLst>
                <a:ext uri="{FF2B5EF4-FFF2-40B4-BE49-F238E27FC236}">
                  <a16:creationId xmlns:a16="http://schemas.microsoft.com/office/drawing/2014/main" id="{4C3471BF-4926-6A22-69AE-C02C5D4469D7}"/>
                </a:ext>
              </a:extLst>
            </p:cNvPr>
            <p:cNvSpPr txBox="1"/>
            <p:nvPr/>
          </p:nvSpPr>
          <p:spPr>
            <a:xfrm>
              <a:off x="6072153" y="4288457"/>
              <a:ext cx="1594183" cy="88368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/>
                <a:t>Colby Gullo</a:t>
              </a:r>
            </a:p>
            <a:p>
              <a:pPr algn="ctr"/>
              <a:r>
                <a:rPr lang="en-US" i="1"/>
                <a:t>Safety Engineer</a:t>
              </a:r>
              <a:endParaRPr lang="en-US">
                <a:ea typeface="Calibri"/>
                <a:cs typeface="Calibri"/>
              </a:endParaRPr>
            </a:p>
            <a:p>
              <a:endParaRPr lang="en-US"/>
            </a:p>
          </p:txBody>
        </p:sp>
      </p:grpSp>
      <p:pic>
        <p:nvPicPr>
          <p:cNvPr id="9" name="Picture 8" descr="A red sign with white text&#10;&#10;Description automatically generated">
            <a:extLst>
              <a:ext uri="{FF2B5EF4-FFF2-40B4-BE49-F238E27FC236}">
                <a16:creationId xmlns:a16="http://schemas.microsoft.com/office/drawing/2014/main" id="{69F28E32-6D0C-362D-1C72-888C80C4F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3692" y="406"/>
            <a:ext cx="1552468" cy="677166"/>
          </a:xfrm>
          <a:prstGeom prst="rect">
            <a:avLst/>
          </a:prstGeom>
        </p:spPr>
      </p:pic>
      <p:pic>
        <p:nvPicPr>
          <p:cNvPr id="8" name="Picture 7" descr="A person in a suit and tie&#10;&#10;Description automatically generated">
            <a:extLst>
              <a:ext uri="{FF2B5EF4-FFF2-40B4-BE49-F238E27FC236}">
                <a16:creationId xmlns:a16="http://schemas.microsoft.com/office/drawing/2014/main" id="{2D461A63-89AA-B1AE-43BD-28097D41F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1870847"/>
            <a:ext cx="1835524" cy="2410336"/>
          </a:xfrm>
          <a:prstGeom prst="rect">
            <a:avLst/>
          </a:prstGeom>
        </p:spPr>
      </p:pic>
      <p:pic>
        <p:nvPicPr>
          <p:cNvPr id="10" name="Picture 9" descr="A person in a suit and tie&#10;&#10;Description automatically generated">
            <a:extLst>
              <a:ext uri="{FF2B5EF4-FFF2-40B4-BE49-F238E27FC236}">
                <a16:creationId xmlns:a16="http://schemas.microsoft.com/office/drawing/2014/main" id="{0E15F020-9700-74FE-0940-F5D4E542A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550" y="1863570"/>
            <a:ext cx="1841125" cy="2419284"/>
          </a:xfrm>
          <a:prstGeom prst="rect">
            <a:avLst/>
          </a:prstGeom>
        </p:spPr>
      </p:pic>
      <p:pic>
        <p:nvPicPr>
          <p:cNvPr id="11" name="Picture 10" descr="A person in a suit&#10;&#10;Description automatically generated">
            <a:extLst>
              <a:ext uri="{FF2B5EF4-FFF2-40B4-BE49-F238E27FC236}">
                <a16:creationId xmlns:a16="http://schemas.microsoft.com/office/drawing/2014/main" id="{7E921A24-2F4E-9913-2C6B-E36DD9031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9237" y="1862925"/>
            <a:ext cx="1829921" cy="2431779"/>
          </a:xfrm>
          <a:prstGeom prst="rect">
            <a:avLst/>
          </a:prstGeom>
        </p:spPr>
      </p:pic>
      <p:pic>
        <p:nvPicPr>
          <p:cNvPr id="12" name="Picture 11" descr="A person in a white shirt and blue jacket&#10;&#10;Description automatically generated">
            <a:extLst>
              <a:ext uri="{FF2B5EF4-FFF2-40B4-BE49-F238E27FC236}">
                <a16:creationId xmlns:a16="http://schemas.microsoft.com/office/drawing/2014/main" id="{2A54BF55-7723-86B2-9198-0B8F2D9123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9120" y="1857936"/>
            <a:ext cx="1829921" cy="243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27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6F9BBDA-817E-08A8-9640-B86EEED2C579}"/>
              </a:ext>
            </a:extLst>
          </p:cNvPr>
          <p:cNvSpPr/>
          <p:nvPr/>
        </p:nvSpPr>
        <p:spPr>
          <a:xfrm flipV="1">
            <a:off x="2377805" y="1257065"/>
            <a:ext cx="5867398" cy="530771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2249" y="811834"/>
            <a:ext cx="5743548" cy="5404886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Cassie Bentley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9392"/>
            <a:ext cx="9601200" cy="708485"/>
          </a:xfrm>
        </p:spPr>
        <p:txBody>
          <a:bodyPr/>
          <a:lstStyle/>
          <a:p>
            <a:r>
              <a:rPr lang="en-US"/>
              <a:t>Medium Fidelity Concepts</a:t>
            </a:r>
            <a:endParaRPr lang="en-US" sz="4000"/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213C372-1F7C-6F71-EA64-8FE5913B3229}"/>
              </a:ext>
            </a:extLst>
          </p:cNvPr>
          <p:cNvSpPr txBox="1">
            <a:spLocks/>
          </p:cNvSpPr>
          <p:nvPr/>
        </p:nvSpPr>
        <p:spPr>
          <a:xfrm>
            <a:off x="533400" y="1414808"/>
            <a:ext cx="4724399" cy="47621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b="1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400" b="1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endParaRPr lang="en-US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BEC2335-42B6-C4F4-61C8-5A9A99B86D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479997"/>
              </p:ext>
            </p:extLst>
          </p:nvPr>
        </p:nvGraphicFramePr>
        <p:xfrm>
          <a:off x="2375834" y="1259298"/>
          <a:ext cx="5877908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440">
                  <a:extLst>
                    <a:ext uri="{9D8B030D-6E8A-4147-A177-3AD203B41FA5}">
                      <a16:colId xmlns:a16="http://schemas.microsoft.com/office/drawing/2014/main" val="2744509298"/>
                    </a:ext>
                  </a:extLst>
                </a:gridCol>
                <a:gridCol w="4521468">
                  <a:extLst>
                    <a:ext uri="{9D8B030D-6E8A-4147-A177-3AD203B41FA5}">
                      <a16:colId xmlns:a16="http://schemas.microsoft.com/office/drawing/2014/main" val="275356418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 b="1">
                          <a:effectLst/>
                          <a:latin typeface="Times New Roman"/>
                        </a:rPr>
                        <a:t>Concept Number</a:t>
                      </a:r>
                      <a:r>
                        <a:rPr lang="en-US" sz="1200">
                          <a:effectLst/>
                          <a:latin typeface="Times New Roman"/>
                        </a:rPr>
                        <a:t>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200" b="1">
                          <a:effectLst/>
                          <a:latin typeface="Times New Roman"/>
                        </a:rPr>
                        <a:t>Description</a:t>
                      </a:r>
                      <a:r>
                        <a:rPr lang="en-US" sz="1200">
                          <a:effectLst/>
                          <a:latin typeface="Times New Roman"/>
                        </a:rPr>
                        <a:t>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7716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1600" b="1">
                        <a:effectLst/>
                        <a:latin typeface="Calibri"/>
                      </a:endParaRPr>
                    </a:p>
                    <a:p>
                      <a:pPr algn="ctr" rtl="0" fontAlgn="base"/>
                      <a:r>
                        <a:rPr lang="en-US" sz="1600" b="1">
                          <a:effectLst/>
                          <a:latin typeface="Calibri"/>
                        </a:rPr>
                        <a:t>24 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600" b="1">
                        <a:effectLst/>
                        <a:latin typeface="Calibri"/>
                      </a:endParaRPr>
                    </a:p>
                    <a:p>
                      <a:pPr algn="ctr" rtl="0" fontAlgn="base"/>
                      <a:r>
                        <a:rPr lang="en-US" sz="1600" b="1">
                          <a:effectLst/>
                          <a:latin typeface="Calibri"/>
                        </a:rPr>
                        <a:t>Electrical Powered 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08356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43F5555-BB30-CCD5-D135-2A0C421D8751}"/>
              </a:ext>
            </a:extLst>
          </p:cNvPr>
          <p:cNvSpPr txBox="1"/>
          <p:nvPr/>
        </p:nvSpPr>
        <p:spPr>
          <a:xfrm>
            <a:off x="5644551" y="1848928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200">
              <a:solidFill>
                <a:srgbClr val="374151"/>
              </a:solidFill>
              <a:latin typeface="Calibri"/>
              <a:cs typeface="Calibri"/>
            </a:endParaRPr>
          </a:p>
          <a:p>
            <a:endParaRPr lang="en-US" sz="1200">
              <a:latin typeface="Calibri"/>
              <a:cs typeface="Calibri"/>
            </a:endParaRPr>
          </a:p>
          <a:p>
            <a:endParaRPr lang="en-US">
              <a:latin typeface="Calibri"/>
              <a:cs typeface="Calibri"/>
            </a:endParaRPr>
          </a:p>
          <a:p>
            <a:endParaRPr lang="en-US" sz="1200"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7E70BA-C13D-C561-25E4-74E2D5931478}"/>
              </a:ext>
            </a:extLst>
          </p:cNvPr>
          <p:cNvSpPr txBox="1"/>
          <p:nvPr/>
        </p:nvSpPr>
        <p:spPr>
          <a:xfrm>
            <a:off x="2444150" y="1420631"/>
            <a:ext cx="119555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Concept #</a:t>
            </a:r>
            <a:endParaRPr lang="en-US" b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E4048E-2EAB-4790-C862-1A98A662347A}"/>
              </a:ext>
            </a:extLst>
          </p:cNvPr>
          <p:cNvSpPr txBox="1"/>
          <p:nvPr/>
        </p:nvSpPr>
        <p:spPr>
          <a:xfrm>
            <a:off x="4533083" y="1420631"/>
            <a:ext cx="32582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Medium Fidelity Concepts</a:t>
            </a:r>
            <a:endParaRPr lang="en-US" b="1"/>
          </a:p>
        </p:txBody>
      </p:sp>
      <p:pic>
        <p:nvPicPr>
          <p:cNvPr id="9" name="Picture 8" descr="A black plug in a white outlet&#10;&#10;Description automatically generated">
            <a:extLst>
              <a:ext uri="{FF2B5EF4-FFF2-40B4-BE49-F238E27FC236}">
                <a16:creationId xmlns:a16="http://schemas.microsoft.com/office/drawing/2014/main" id="{628E7003-928D-DC4C-3738-0AF98F649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07" y="3458024"/>
            <a:ext cx="1857375" cy="1609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20C29E-A2FB-FD21-134E-1DCD26855F1A}"/>
              </a:ext>
            </a:extLst>
          </p:cNvPr>
          <p:cNvSpPr txBox="1"/>
          <p:nvPr/>
        </p:nvSpPr>
        <p:spPr>
          <a:xfrm>
            <a:off x="2379728" y="2392291"/>
            <a:ext cx="586473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Challenge: We need to help improve the safety/ automation of the press.</a:t>
            </a:r>
            <a:endParaRPr lang="en-US"/>
          </a:p>
        </p:txBody>
      </p:sp>
      <p:sp>
        <p:nvSpPr>
          <p:cNvPr id="14" name="Lightning Bolt 13">
            <a:extLst>
              <a:ext uri="{FF2B5EF4-FFF2-40B4-BE49-F238E27FC236}">
                <a16:creationId xmlns:a16="http://schemas.microsoft.com/office/drawing/2014/main" id="{ECA73C75-AB4F-A22B-FAD3-1FB180A66BD6}"/>
              </a:ext>
            </a:extLst>
          </p:cNvPr>
          <p:cNvSpPr/>
          <p:nvPr/>
        </p:nvSpPr>
        <p:spPr>
          <a:xfrm flipH="1">
            <a:off x="3669536" y="3591499"/>
            <a:ext cx="1088832" cy="1024566"/>
          </a:xfrm>
          <a:prstGeom prst="lightningBol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F80830-BE13-EDDF-7F29-12DFB71A6F64}"/>
              </a:ext>
            </a:extLst>
          </p:cNvPr>
          <p:cNvSpPr txBox="1"/>
          <p:nvPr/>
        </p:nvSpPr>
        <p:spPr>
          <a:xfrm>
            <a:off x="2444367" y="3917873"/>
            <a:ext cx="135415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Add Sensors</a:t>
            </a:r>
            <a:endParaRPr lang="en-US" b="1"/>
          </a:p>
        </p:txBody>
      </p:sp>
      <p:sp>
        <p:nvSpPr>
          <p:cNvPr id="20" name="Lightning Bolt 19">
            <a:extLst>
              <a:ext uri="{FF2B5EF4-FFF2-40B4-BE49-F238E27FC236}">
                <a16:creationId xmlns:a16="http://schemas.microsoft.com/office/drawing/2014/main" id="{87679E8B-DAB2-4B06-4320-C9A7851A0E4F}"/>
              </a:ext>
            </a:extLst>
          </p:cNvPr>
          <p:cNvSpPr/>
          <p:nvPr/>
        </p:nvSpPr>
        <p:spPr>
          <a:xfrm flipH="1">
            <a:off x="5946355" y="3625117"/>
            <a:ext cx="1088832" cy="1024566"/>
          </a:xfrm>
          <a:prstGeom prst="lightningBol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A90D13-9679-936A-EC54-3AAAE4775541}"/>
              </a:ext>
            </a:extLst>
          </p:cNvPr>
          <p:cNvSpPr txBox="1"/>
          <p:nvPr/>
        </p:nvSpPr>
        <p:spPr>
          <a:xfrm>
            <a:off x="4572918" y="392108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 Hands Free</a:t>
            </a:r>
          </a:p>
        </p:txBody>
      </p:sp>
    </p:spTree>
    <p:extLst>
      <p:ext uri="{BB962C8B-B14F-4D97-AF65-F5344CB8AC3E}">
        <p14:creationId xmlns:p14="http://schemas.microsoft.com/office/powerpoint/2010/main" val="3225409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6F9BBDA-817E-08A8-9640-B86EEED2C579}"/>
              </a:ext>
            </a:extLst>
          </p:cNvPr>
          <p:cNvSpPr/>
          <p:nvPr/>
        </p:nvSpPr>
        <p:spPr>
          <a:xfrm flipV="1">
            <a:off x="2190899" y="1185179"/>
            <a:ext cx="5867398" cy="530771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2249" y="811834"/>
            <a:ext cx="5743548" cy="5404886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9392"/>
            <a:ext cx="9601200" cy="708485"/>
          </a:xfrm>
        </p:spPr>
        <p:txBody>
          <a:bodyPr/>
          <a:lstStyle/>
          <a:p>
            <a:r>
              <a:rPr lang="en-US"/>
              <a:t>Medium Fidelity Concepts</a:t>
            </a:r>
            <a:endParaRPr lang="en-US" sz="4000"/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213C372-1F7C-6F71-EA64-8FE5913B3229}"/>
              </a:ext>
            </a:extLst>
          </p:cNvPr>
          <p:cNvSpPr txBox="1">
            <a:spLocks/>
          </p:cNvSpPr>
          <p:nvPr/>
        </p:nvSpPr>
        <p:spPr>
          <a:xfrm>
            <a:off x="533400" y="1414808"/>
            <a:ext cx="4724399" cy="47621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b="1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400" b="1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endParaRPr lang="en-US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BEC2335-42B6-C4F4-61C8-5A9A99B86D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363690"/>
              </p:ext>
            </p:extLst>
          </p:nvPr>
        </p:nvGraphicFramePr>
        <p:xfrm>
          <a:off x="2188928" y="1187412"/>
          <a:ext cx="5877908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440">
                  <a:extLst>
                    <a:ext uri="{9D8B030D-6E8A-4147-A177-3AD203B41FA5}">
                      <a16:colId xmlns:a16="http://schemas.microsoft.com/office/drawing/2014/main" val="2744509298"/>
                    </a:ext>
                  </a:extLst>
                </a:gridCol>
                <a:gridCol w="4521468">
                  <a:extLst>
                    <a:ext uri="{9D8B030D-6E8A-4147-A177-3AD203B41FA5}">
                      <a16:colId xmlns:a16="http://schemas.microsoft.com/office/drawing/2014/main" val="275356418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 b="1">
                          <a:effectLst/>
                          <a:latin typeface="Times New Roman"/>
                        </a:rPr>
                        <a:t>Concept Number</a:t>
                      </a:r>
                      <a:r>
                        <a:rPr lang="en-US" sz="1200">
                          <a:effectLst/>
                          <a:latin typeface="Times New Roman"/>
                        </a:rPr>
                        <a:t>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200" b="1">
                          <a:effectLst/>
                          <a:latin typeface="Times New Roman"/>
                        </a:rPr>
                        <a:t>Description</a:t>
                      </a:r>
                      <a:r>
                        <a:rPr lang="en-US" sz="1200">
                          <a:effectLst/>
                          <a:latin typeface="Times New Roman"/>
                        </a:rPr>
                        <a:t>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7716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1600" b="1">
                        <a:effectLst/>
                        <a:latin typeface="Calibri"/>
                      </a:endParaRPr>
                    </a:p>
                    <a:p>
                      <a:pPr algn="ctr" rtl="0" fontAlgn="base"/>
                      <a:r>
                        <a:rPr lang="en-US" sz="1600" b="1">
                          <a:effectLst/>
                          <a:latin typeface="Calibri"/>
                        </a:rPr>
                        <a:t>32 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762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600" b="1">
                        <a:effectLst/>
                        <a:latin typeface="Calibri"/>
                      </a:endParaRPr>
                    </a:p>
                    <a:p>
                      <a:pPr algn="ctr" rtl="0" fontAlgn="base"/>
                      <a:r>
                        <a:rPr lang="en-US" sz="1600" b="1">
                          <a:effectLst/>
                          <a:latin typeface="Calibri"/>
                        </a:rPr>
                        <a:t>Adjustable Chuck 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76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46262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43F5555-BB30-CCD5-D135-2A0C421D8751}"/>
              </a:ext>
            </a:extLst>
          </p:cNvPr>
          <p:cNvSpPr txBox="1"/>
          <p:nvPr/>
        </p:nvSpPr>
        <p:spPr>
          <a:xfrm>
            <a:off x="5457645" y="1777042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200">
              <a:solidFill>
                <a:srgbClr val="374151"/>
              </a:solidFill>
              <a:latin typeface="Calibri"/>
              <a:cs typeface="Calibri"/>
            </a:endParaRPr>
          </a:p>
          <a:p>
            <a:endParaRPr lang="en-US" sz="1200">
              <a:latin typeface="Calibri"/>
              <a:cs typeface="Calibri"/>
            </a:endParaRPr>
          </a:p>
          <a:p>
            <a:endParaRPr lang="en-US">
              <a:latin typeface="Calibri"/>
              <a:cs typeface="Calibri"/>
            </a:endParaRPr>
          </a:p>
          <a:p>
            <a:endParaRPr lang="en-US" sz="1200"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7E70BA-C13D-C561-25E4-74E2D5931478}"/>
              </a:ext>
            </a:extLst>
          </p:cNvPr>
          <p:cNvSpPr txBox="1"/>
          <p:nvPr/>
        </p:nvSpPr>
        <p:spPr>
          <a:xfrm>
            <a:off x="2257244" y="1348744"/>
            <a:ext cx="119555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Concept #</a:t>
            </a:r>
            <a:endParaRPr lang="en-US" b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E4048E-2EAB-4790-C862-1A98A662347A}"/>
              </a:ext>
            </a:extLst>
          </p:cNvPr>
          <p:cNvSpPr txBox="1"/>
          <p:nvPr/>
        </p:nvSpPr>
        <p:spPr>
          <a:xfrm>
            <a:off x="4346177" y="1348744"/>
            <a:ext cx="32582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Medium Fidelity Concepts</a:t>
            </a:r>
            <a:endParaRPr lang="en-US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CF95C2-BC58-6846-F755-A1069973F2B6}"/>
              </a:ext>
            </a:extLst>
          </p:cNvPr>
          <p:cNvSpPr txBox="1"/>
          <p:nvPr/>
        </p:nvSpPr>
        <p:spPr>
          <a:xfrm>
            <a:off x="2854424" y="3965974"/>
            <a:ext cx="7220442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374151"/>
                </a:solidFill>
                <a:ea typeface="+mn-lt"/>
                <a:cs typeface="+mn-lt"/>
              </a:rPr>
              <a:t>The existing press is designed to accommodate a single type of shaft secured in place with magnets. Transforming it into an adjustable chuck would enable the press to accommodate shafts of various sizes, expanding its versatility.</a:t>
            </a:r>
            <a:endParaRPr lang="en-US" sz="1400"/>
          </a:p>
        </p:txBody>
      </p:sp>
      <p:sp>
        <p:nvSpPr>
          <p:cNvPr id="5" name="Cylinder 4">
            <a:extLst>
              <a:ext uri="{FF2B5EF4-FFF2-40B4-BE49-F238E27FC236}">
                <a16:creationId xmlns:a16="http://schemas.microsoft.com/office/drawing/2014/main" id="{0E9C6EE6-FD5D-0153-75AA-2B8D391F6B03}"/>
              </a:ext>
            </a:extLst>
          </p:cNvPr>
          <p:cNvSpPr/>
          <p:nvPr/>
        </p:nvSpPr>
        <p:spPr>
          <a:xfrm>
            <a:off x="534318" y="2972406"/>
            <a:ext cx="570122" cy="1845030"/>
          </a:xfrm>
          <a:prstGeom prst="ca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ylinder 13">
            <a:extLst>
              <a:ext uri="{FF2B5EF4-FFF2-40B4-BE49-F238E27FC236}">
                <a16:creationId xmlns:a16="http://schemas.microsoft.com/office/drawing/2014/main" id="{0DF8295D-FC69-7E96-796C-98BD6A3DE1E5}"/>
              </a:ext>
            </a:extLst>
          </p:cNvPr>
          <p:cNvSpPr/>
          <p:nvPr/>
        </p:nvSpPr>
        <p:spPr>
          <a:xfrm>
            <a:off x="1374353" y="3688502"/>
            <a:ext cx="570122" cy="1128934"/>
          </a:xfrm>
          <a:prstGeom prst="ca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ylinder 17">
            <a:extLst>
              <a:ext uri="{FF2B5EF4-FFF2-40B4-BE49-F238E27FC236}">
                <a16:creationId xmlns:a16="http://schemas.microsoft.com/office/drawing/2014/main" id="{75459B2F-1D0A-6BE0-866D-1F680896E95C}"/>
              </a:ext>
            </a:extLst>
          </p:cNvPr>
          <p:cNvSpPr/>
          <p:nvPr/>
        </p:nvSpPr>
        <p:spPr>
          <a:xfrm>
            <a:off x="2136354" y="4386237"/>
            <a:ext cx="570122" cy="431199"/>
          </a:xfrm>
          <a:prstGeom prst="ca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8CA728-4004-95B9-C499-974F00A1BA3D}"/>
              </a:ext>
            </a:extLst>
          </p:cNvPr>
          <p:cNvSpPr txBox="1"/>
          <p:nvPr/>
        </p:nvSpPr>
        <p:spPr>
          <a:xfrm>
            <a:off x="2186933" y="2323436"/>
            <a:ext cx="586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Challenge: We need the press to fit various size shafts.</a:t>
            </a:r>
          </a:p>
        </p:txBody>
      </p:sp>
    </p:spTree>
    <p:extLst>
      <p:ext uri="{BB962C8B-B14F-4D97-AF65-F5344CB8AC3E}">
        <p14:creationId xmlns:p14="http://schemas.microsoft.com/office/powerpoint/2010/main" val="3598607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6F9BBDA-817E-08A8-9640-B86EEED2C579}"/>
              </a:ext>
            </a:extLst>
          </p:cNvPr>
          <p:cNvSpPr/>
          <p:nvPr/>
        </p:nvSpPr>
        <p:spPr>
          <a:xfrm flipV="1">
            <a:off x="2018371" y="1185179"/>
            <a:ext cx="5867398" cy="530771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2249" y="811834"/>
            <a:ext cx="5743548" cy="5404886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9392"/>
            <a:ext cx="9601200" cy="708485"/>
          </a:xfrm>
        </p:spPr>
        <p:txBody>
          <a:bodyPr/>
          <a:lstStyle/>
          <a:p>
            <a:r>
              <a:rPr lang="en-US"/>
              <a:t>Medium Fidelity Concepts</a:t>
            </a:r>
            <a:endParaRPr lang="en-US" sz="4000"/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BEC2335-42B6-C4F4-61C8-5A9A99B86D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061390"/>
              </p:ext>
            </p:extLst>
          </p:nvPr>
        </p:nvGraphicFramePr>
        <p:xfrm>
          <a:off x="2016400" y="1187412"/>
          <a:ext cx="5877908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440">
                  <a:extLst>
                    <a:ext uri="{9D8B030D-6E8A-4147-A177-3AD203B41FA5}">
                      <a16:colId xmlns:a16="http://schemas.microsoft.com/office/drawing/2014/main" val="2744509298"/>
                    </a:ext>
                  </a:extLst>
                </a:gridCol>
                <a:gridCol w="4521468">
                  <a:extLst>
                    <a:ext uri="{9D8B030D-6E8A-4147-A177-3AD203B41FA5}">
                      <a16:colId xmlns:a16="http://schemas.microsoft.com/office/drawing/2014/main" val="275356418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200" b="1">
                          <a:effectLst/>
                          <a:latin typeface="Times New Roman"/>
                        </a:rPr>
                        <a:t>Concept Number</a:t>
                      </a:r>
                      <a:r>
                        <a:rPr lang="en-US" sz="1200">
                          <a:effectLst/>
                          <a:latin typeface="Times New Roman"/>
                        </a:rPr>
                        <a:t>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>
                        <a:effectLst/>
                      </a:endParaRPr>
                    </a:p>
                    <a:p>
                      <a:pPr algn="ctr" rtl="0" fontAlgn="base"/>
                      <a:r>
                        <a:rPr lang="en-US" sz="1200" b="1">
                          <a:effectLst/>
                          <a:latin typeface="Times New Roman"/>
                        </a:rPr>
                        <a:t>Description</a:t>
                      </a:r>
                      <a:r>
                        <a:rPr lang="en-US" sz="1200">
                          <a:effectLst/>
                          <a:latin typeface="Times New Roman"/>
                        </a:rPr>
                        <a:t> </a:t>
                      </a:r>
                      <a:endParaRPr lang="en-US">
                        <a:effectLst/>
                        <a:latin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7716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1600" b="1">
                        <a:effectLst/>
                        <a:latin typeface="Calibri"/>
                      </a:endParaRPr>
                    </a:p>
                    <a:p>
                      <a:pPr algn="ctr" rtl="0" fontAlgn="base"/>
                      <a:r>
                        <a:rPr lang="en-US" sz="1600" b="1">
                          <a:effectLst/>
                          <a:latin typeface="Calibri"/>
                        </a:rPr>
                        <a:t>26 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600" b="1">
                        <a:effectLst/>
                        <a:latin typeface="Calibri"/>
                      </a:endParaRPr>
                    </a:p>
                    <a:p>
                      <a:pPr algn="ctr" rtl="0" fontAlgn="base"/>
                      <a:r>
                        <a:rPr lang="en-US" sz="1600" b="1">
                          <a:effectLst/>
                          <a:latin typeface="Calibri"/>
                        </a:rPr>
                        <a:t>Easily Maintainable  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82739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43F5555-BB30-CCD5-D135-2A0C421D8751}"/>
              </a:ext>
            </a:extLst>
          </p:cNvPr>
          <p:cNvSpPr txBox="1"/>
          <p:nvPr/>
        </p:nvSpPr>
        <p:spPr>
          <a:xfrm>
            <a:off x="5285117" y="1777042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200">
              <a:solidFill>
                <a:srgbClr val="374151"/>
              </a:solidFill>
              <a:latin typeface="Calibri"/>
              <a:cs typeface="Calibri"/>
            </a:endParaRPr>
          </a:p>
          <a:p>
            <a:endParaRPr lang="en-US" sz="1200">
              <a:latin typeface="Calibri"/>
              <a:cs typeface="Calibri"/>
            </a:endParaRPr>
          </a:p>
          <a:p>
            <a:endParaRPr lang="en-US">
              <a:latin typeface="Calibri"/>
              <a:cs typeface="Calibri"/>
            </a:endParaRPr>
          </a:p>
          <a:p>
            <a:endParaRPr lang="en-US" sz="1200"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7E70BA-C13D-C561-25E4-74E2D5931478}"/>
              </a:ext>
            </a:extLst>
          </p:cNvPr>
          <p:cNvSpPr txBox="1"/>
          <p:nvPr/>
        </p:nvSpPr>
        <p:spPr>
          <a:xfrm>
            <a:off x="2084716" y="1348744"/>
            <a:ext cx="119555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Concept #</a:t>
            </a:r>
            <a:endParaRPr lang="en-US" b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E4048E-2EAB-4790-C862-1A98A662347A}"/>
              </a:ext>
            </a:extLst>
          </p:cNvPr>
          <p:cNvSpPr txBox="1"/>
          <p:nvPr/>
        </p:nvSpPr>
        <p:spPr>
          <a:xfrm>
            <a:off x="4173649" y="1348744"/>
            <a:ext cx="32582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Medium Fidelity Concepts</a:t>
            </a:r>
            <a:endParaRPr lang="en-US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7C0FCF-3EFE-7149-3F51-F8F7E779EA30}"/>
              </a:ext>
            </a:extLst>
          </p:cNvPr>
          <p:cNvSpPr txBox="1"/>
          <p:nvPr/>
        </p:nvSpPr>
        <p:spPr>
          <a:xfrm>
            <a:off x="2026270" y="2328026"/>
            <a:ext cx="586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Challenge: Its hard to access the current parts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8C1E70-933C-3FF9-D56D-503F3FC66517}"/>
              </a:ext>
            </a:extLst>
          </p:cNvPr>
          <p:cNvSpPr txBox="1"/>
          <p:nvPr/>
        </p:nvSpPr>
        <p:spPr>
          <a:xfrm>
            <a:off x="2639457" y="2832253"/>
            <a:ext cx="593074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34487A-13C7-C57C-9985-BF244AAE1DDD}"/>
              </a:ext>
            </a:extLst>
          </p:cNvPr>
          <p:cNvSpPr/>
          <p:nvPr/>
        </p:nvSpPr>
        <p:spPr>
          <a:xfrm>
            <a:off x="1094916" y="3633386"/>
            <a:ext cx="1841652" cy="167180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baseline="0">
                <a:solidFill>
                  <a:schemeClr val="tx1"/>
                </a:solidFill>
                <a:latin typeface="Calibri"/>
              </a:rPr>
              <a:t>Easily Removable</a:t>
            </a:r>
            <a:endParaRPr lang="en-US" sz="1400" b="1">
              <a:solidFill>
                <a:schemeClr val="tx1"/>
              </a:solidFill>
              <a:cs typeface="Calibri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FCA4D02-88CF-B8C1-FEC8-41A24217ACBE}"/>
              </a:ext>
            </a:extLst>
          </p:cNvPr>
          <p:cNvSpPr/>
          <p:nvPr/>
        </p:nvSpPr>
        <p:spPr>
          <a:xfrm>
            <a:off x="4574410" y="3633386"/>
            <a:ext cx="1841652" cy="167180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Calibri"/>
              </a:rPr>
              <a:t>Parts Are</a:t>
            </a:r>
            <a:r>
              <a:rPr lang="en-US" sz="1400" b="1" baseline="0">
                <a:solidFill>
                  <a:schemeClr val="tx1"/>
                </a:solidFill>
                <a:latin typeface="Calibri"/>
              </a:rPr>
              <a:t> </a:t>
            </a:r>
            <a:r>
              <a:rPr lang="en-US" sz="1400" b="1">
                <a:solidFill>
                  <a:schemeClr val="tx1"/>
                </a:solidFill>
                <a:latin typeface="Calibri"/>
              </a:rPr>
              <a:t>Accessible Outside Safety</a:t>
            </a:r>
            <a:r>
              <a:rPr lang="en-US" sz="1400" b="1" baseline="0">
                <a:solidFill>
                  <a:schemeClr val="tx1"/>
                </a:solidFill>
                <a:latin typeface="Calibri"/>
              </a:rPr>
              <a:t>  </a:t>
            </a:r>
            <a:r>
              <a:rPr lang="en-US" sz="1400" b="1">
                <a:solidFill>
                  <a:schemeClr val="tx1"/>
                </a:solidFill>
                <a:latin typeface="Calibri"/>
              </a:rPr>
              <a:t>Guard</a:t>
            </a:r>
            <a:endParaRPr lang="en-US" sz="1400" b="1" err="1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FFAC5B9-D366-EC6D-F663-FB5688226640}"/>
              </a:ext>
            </a:extLst>
          </p:cNvPr>
          <p:cNvSpPr/>
          <p:nvPr/>
        </p:nvSpPr>
        <p:spPr>
          <a:xfrm>
            <a:off x="8030951" y="3633386"/>
            <a:ext cx="1841652" cy="167180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  <a:cs typeface="Calibri"/>
              </a:rPr>
              <a:t>Easy To Clean</a:t>
            </a:r>
            <a:endParaRPr lang="en-US" sz="1400" b="1">
              <a:solidFill>
                <a:schemeClr val="tx1"/>
              </a:solidFill>
            </a:endParaRPr>
          </a:p>
        </p:txBody>
      </p:sp>
      <p:pic>
        <p:nvPicPr>
          <p:cNvPr id="19" name="Graphic 18" descr="Checkbox Checked with solid fill">
            <a:extLst>
              <a:ext uri="{FF2B5EF4-FFF2-40B4-BE49-F238E27FC236}">
                <a16:creationId xmlns:a16="http://schemas.microsoft.com/office/drawing/2014/main" id="{2E7A050B-6867-B647-4D98-396C26D9C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281" y="4041354"/>
            <a:ext cx="914400" cy="914400"/>
          </a:xfrm>
          <a:prstGeom prst="rect">
            <a:avLst/>
          </a:prstGeom>
        </p:spPr>
      </p:pic>
      <p:pic>
        <p:nvPicPr>
          <p:cNvPr id="20" name="Graphic 19" descr="Checkbox Checked with solid fill">
            <a:extLst>
              <a:ext uri="{FF2B5EF4-FFF2-40B4-BE49-F238E27FC236}">
                <a16:creationId xmlns:a16="http://schemas.microsoft.com/office/drawing/2014/main" id="{4723F75F-191E-999A-391F-7201AA066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3451" y="4009222"/>
            <a:ext cx="914400" cy="914400"/>
          </a:xfrm>
          <a:prstGeom prst="rect">
            <a:avLst/>
          </a:prstGeom>
        </p:spPr>
      </p:pic>
      <p:pic>
        <p:nvPicPr>
          <p:cNvPr id="21" name="Graphic 20" descr="Checkbox Checked with solid fill">
            <a:extLst>
              <a:ext uri="{FF2B5EF4-FFF2-40B4-BE49-F238E27FC236}">
                <a16:creationId xmlns:a16="http://schemas.microsoft.com/office/drawing/2014/main" id="{F0E9DAC1-6A36-B0E7-6FDB-57B333330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1149" y="400922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02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592F4D-5D8F-0112-B234-9219044AAE54}"/>
              </a:ext>
            </a:extLst>
          </p:cNvPr>
          <p:cNvSpPr/>
          <p:nvPr/>
        </p:nvSpPr>
        <p:spPr>
          <a:xfrm>
            <a:off x="7562615" y="4864310"/>
            <a:ext cx="1216572" cy="98008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2EC7FC8-AD01-4042-63B6-B6304FB8E57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39384202"/>
              </p:ext>
            </p:extLst>
          </p:nvPr>
        </p:nvGraphicFramePr>
        <p:xfrm>
          <a:off x="536974" y="2352076"/>
          <a:ext cx="4724399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1996">
                  <a:extLst>
                    <a:ext uri="{9D8B030D-6E8A-4147-A177-3AD203B41FA5}">
                      <a16:colId xmlns:a16="http://schemas.microsoft.com/office/drawing/2014/main" val="732786027"/>
                    </a:ext>
                  </a:extLst>
                </a:gridCol>
                <a:gridCol w="3632403">
                  <a:extLst>
                    <a:ext uri="{9D8B030D-6E8A-4147-A177-3AD203B41FA5}">
                      <a16:colId xmlns:a16="http://schemas.microsoft.com/office/drawing/2014/main" val="109428958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fontAlgn="t"/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rtl="0" fontAlgn="base"/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Concept Number 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  <a:p>
                      <a:pPr rtl="0" fontAlgn="base"/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High Fidelity Concept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9803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1600" b="1">
                        <a:effectLst/>
                        <a:latin typeface="Calibri"/>
                      </a:endParaRPr>
                    </a:p>
                    <a:p>
                      <a:pPr rtl="0" fontAlgn="base"/>
                      <a:r>
                        <a:rPr lang="en-US" sz="1600" b="1">
                          <a:effectLst/>
                          <a:latin typeface="Calibri"/>
                        </a:rPr>
                        <a:t>1 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600" b="1">
                        <a:effectLst/>
                        <a:latin typeface="Calibri"/>
                      </a:endParaRPr>
                    </a:p>
                    <a:p>
                      <a:pPr algn="l" rtl="0" fontAlgn="base"/>
                      <a:r>
                        <a:rPr lang="en-US" sz="1600" b="1">
                          <a:effectLst/>
                          <a:latin typeface="Calibri"/>
                        </a:rPr>
                        <a:t> Wire Mesh: Cage 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9631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1600" b="1">
                        <a:effectLst/>
                        <a:latin typeface="Calibri"/>
                      </a:endParaRPr>
                    </a:p>
                    <a:p>
                      <a:pPr rtl="0" fontAlgn="base"/>
                      <a:r>
                        <a:rPr lang="en-US" sz="1600" b="1">
                          <a:effectLst/>
                          <a:latin typeface="Calibri"/>
                        </a:rPr>
                        <a:t>28 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600" b="1">
                        <a:effectLst/>
                        <a:latin typeface="Calibri"/>
                      </a:endParaRPr>
                    </a:p>
                    <a:p>
                      <a:pPr rtl="0" fontAlgn="base"/>
                      <a:r>
                        <a:rPr lang="en-US" sz="1600" b="1">
                          <a:effectLst/>
                          <a:latin typeface="Calibri"/>
                        </a:rPr>
                        <a:t>Timer/ Emergency Stop 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2629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 sz="1600" b="1">
                        <a:effectLst/>
                        <a:latin typeface="Calibri"/>
                      </a:endParaRPr>
                    </a:p>
                    <a:p>
                      <a:pPr rtl="0" fontAlgn="base"/>
                      <a:r>
                        <a:rPr lang="en-US" sz="1600" b="1">
                          <a:effectLst/>
                          <a:latin typeface="Calibri"/>
                        </a:rPr>
                        <a:t>54 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762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600" b="1">
                        <a:effectLst/>
                        <a:latin typeface="Calibri"/>
                      </a:endParaRPr>
                    </a:p>
                    <a:p>
                      <a:pPr rtl="0" fontAlgn="base"/>
                      <a:r>
                        <a:rPr lang="en-US" sz="1600" b="1">
                          <a:effectLst/>
                          <a:latin typeface="Calibri"/>
                        </a:rPr>
                        <a:t>Adjustable Press 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76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823197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Cassie Bentley</a:t>
            </a:r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9392"/>
            <a:ext cx="9601200" cy="708485"/>
          </a:xfrm>
        </p:spPr>
        <p:txBody>
          <a:bodyPr/>
          <a:lstStyle/>
          <a:p>
            <a:r>
              <a:rPr lang="en-US"/>
              <a:t>High Fidelity Concepts</a:t>
            </a:r>
            <a:endParaRPr lang="en-US" sz="4000"/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213C372-1F7C-6F71-EA64-8FE5913B3229}"/>
              </a:ext>
            </a:extLst>
          </p:cNvPr>
          <p:cNvSpPr txBox="1">
            <a:spLocks/>
          </p:cNvSpPr>
          <p:nvPr/>
        </p:nvSpPr>
        <p:spPr>
          <a:xfrm>
            <a:off x="533400" y="1414808"/>
            <a:ext cx="4724399" cy="47621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b="1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endParaRPr lang="en-US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4" descr="A black and white grid&#10;&#10;Description automatically generated">
            <a:extLst>
              <a:ext uri="{FF2B5EF4-FFF2-40B4-BE49-F238E27FC236}">
                <a16:creationId xmlns:a16="http://schemas.microsoft.com/office/drawing/2014/main" id="{73017740-8EE2-153A-09D5-B8D43CA63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054" y="2235077"/>
            <a:ext cx="1192925" cy="9056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black and white symbol with a hand reaching for a mushroom&#10;&#10;Description automatically generated">
            <a:extLst>
              <a:ext uri="{FF2B5EF4-FFF2-40B4-BE49-F238E27FC236}">
                <a16:creationId xmlns:a16="http://schemas.microsoft.com/office/drawing/2014/main" id="{7D99C383-082A-04DC-D5D9-424428AF8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131" y="3576956"/>
            <a:ext cx="1179458" cy="9800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Graphic 9" descr="Basic Shapes with solid fill">
            <a:extLst>
              <a:ext uri="{FF2B5EF4-FFF2-40B4-BE49-F238E27FC236}">
                <a16:creationId xmlns:a16="http://schemas.microsoft.com/office/drawing/2014/main" id="{1536EA51-3C28-87C8-C3E4-7B7987958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28305" y="4838034"/>
            <a:ext cx="1045779" cy="104577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6CE4C30-09B7-3A6F-D344-65483AFF4B92}"/>
              </a:ext>
            </a:extLst>
          </p:cNvPr>
          <p:cNvCxnSpPr/>
          <p:nvPr/>
        </p:nvCxnSpPr>
        <p:spPr>
          <a:xfrm>
            <a:off x="5271892" y="4642892"/>
            <a:ext cx="2265495" cy="74214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6DACC73-E6BB-AEB2-F919-6F8195673704}"/>
              </a:ext>
            </a:extLst>
          </p:cNvPr>
          <p:cNvCxnSpPr>
            <a:cxnSpLocks/>
          </p:cNvCxnSpPr>
          <p:nvPr/>
        </p:nvCxnSpPr>
        <p:spPr>
          <a:xfrm>
            <a:off x="5258755" y="4051683"/>
            <a:ext cx="2385843" cy="3416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A5FB10-7683-6830-96E1-0CA57A6A6AC6}"/>
              </a:ext>
            </a:extLst>
          </p:cNvPr>
          <p:cNvCxnSpPr>
            <a:cxnSpLocks/>
          </p:cNvCxnSpPr>
          <p:nvPr/>
        </p:nvCxnSpPr>
        <p:spPr>
          <a:xfrm flipV="1">
            <a:off x="5281298" y="2619423"/>
            <a:ext cx="2237273" cy="786556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695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1977248"/>
          </a:xfrm>
        </p:spPr>
        <p:txBody>
          <a:bodyPr/>
          <a:lstStyle/>
          <a:p>
            <a:pPr algn="ctr"/>
            <a:r>
              <a:rPr lang="en-US" sz="4800"/>
              <a:t>Concept Selection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662" y="3882482"/>
            <a:ext cx="9585688" cy="2207168"/>
          </a:xfrm>
        </p:spPr>
        <p:txBody>
          <a:bodyPr vert="horz"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222222"/>
                </a:solidFill>
                <a:latin typeface="Arial"/>
                <a:ea typeface="Calibri"/>
                <a:cs typeface="Arial"/>
              </a:rPr>
              <a:t>Brent Mynard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24</a:t>
            </a:fld>
            <a:endParaRPr lang="en-US"/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89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1194EF-4FA0-1266-040B-F08BA79E8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Brent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8A605-C3B1-0D6D-718F-BA3FFF07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E68A6D9-7DDD-3415-EE2D-9429926F2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Binary Pairwise </a:t>
            </a:r>
          </a:p>
        </p:txBody>
      </p:sp>
      <p:pic>
        <p:nvPicPr>
          <p:cNvPr id="7" name="Picture 6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1429C2EE-8D53-FA3C-BD53-102F49A7C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490" y="3974582"/>
            <a:ext cx="6146418" cy="2369350"/>
          </a:xfrm>
          <a:prstGeom prst="rect">
            <a:avLst/>
          </a:prstGeom>
        </p:spPr>
      </p:pic>
      <p:pic>
        <p:nvPicPr>
          <p:cNvPr id="8" name="Picture 7" descr="A chart with text on it&#10;&#10;Description automatically generated">
            <a:extLst>
              <a:ext uri="{FF2B5EF4-FFF2-40B4-BE49-F238E27FC236}">
                <a16:creationId xmlns:a16="http://schemas.microsoft.com/office/drawing/2014/main" id="{833AFDD0-414D-2AAD-6050-B47220394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30" y="3971726"/>
            <a:ext cx="2743200" cy="2271932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94491AA-ABD8-2F6C-5E1F-63B8C55F27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254489"/>
              </p:ext>
            </p:extLst>
          </p:nvPr>
        </p:nvGraphicFramePr>
        <p:xfrm>
          <a:off x="1145865" y="2119849"/>
          <a:ext cx="1751752" cy="83139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75876">
                  <a:extLst>
                    <a:ext uri="{9D8B030D-6E8A-4147-A177-3AD203B41FA5}">
                      <a16:colId xmlns:a16="http://schemas.microsoft.com/office/drawing/2014/main" val="1857033090"/>
                    </a:ext>
                  </a:extLst>
                </a:gridCol>
                <a:gridCol w="875876">
                  <a:extLst>
                    <a:ext uri="{9D8B030D-6E8A-4147-A177-3AD203B41FA5}">
                      <a16:colId xmlns:a16="http://schemas.microsoft.com/office/drawing/2014/main" val="2480995151"/>
                    </a:ext>
                  </a:extLst>
                </a:gridCol>
              </a:tblGrid>
              <a:tr h="41569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  <a:lnT w="19050">
                      <a:solidFill>
                        <a:schemeClr val="tx1"/>
                      </a:solidFill>
                    </a:lnT>
                    <a:lnB w="19050">
                      <a:solidFill>
                        <a:schemeClr val="tx1"/>
                      </a:solidFill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  <a:lnT w="19050">
                      <a:solidFill>
                        <a:schemeClr val="tx1"/>
                      </a:solidFill>
                    </a:lnT>
                    <a:lnB w="19050">
                      <a:solidFill>
                        <a:schemeClr val="tx1"/>
                      </a:solidFill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420281"/>
                  </a:ext>
                </a:extLst>
              </a:tr>
              <a:tr h="415695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  <a:lnT w="19050">
                      <a:solidFill>
                        <a:schemeClr val="tx1"/>
                      </a:solidFill>
                    </a:lnT>
                    <a:lnB w="19050">
                      <a:solidFill>
                        <a:schemeClr val="tx1"/>
                      </a:solidFill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-</a:t>
                      </a:r>
                    </a:p>
                  </a:txBody>
                  <a:tcPr>
                    <a:lnL w="19050">
                      <a:solidFill>
                        <a:schemeClr val="tx1"/>
                      </a:solidFill>
                    </a:lnL>
                    <a:lnR w="19050">
                      <a:solidFill>
                        <a:schemeClr val="tx1"/>
                      </a:solidFill>
                    </a:lnR>
                    <a:lnT w="19050">
                      <a:solidFill>
                        <a:schemeClr val="tx1"/>
                      </a:solidFill>
                    </a:lnT>
                    <a:lnB w="19050">
                      <a:solidFill>
                        <a:schemeClr val="tx1"/>
                      </a:solidFill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094872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2703CE07-42B1-1687-C584-5E50F989CAA4}"/>
              </a:ext>
            </a:extLst>
          </p:cNvPr>
          <p:cNvSpPr/>
          <p:nvPr/>
        </p:nvSpPr>
        <p:spPr>
          <a:xfrm>
            <a:off x="4727838" y="1482175"/>
            <a:ext cx="541993" cy="501888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7D7A973-3236-F4CE-7550-1D6E64253A3A}"/>
              </a:ext>
            </a:extLst>
          </p:cNvPr>
          <p:cNvSpPr/>
          <p:nvPr/>
        </p:nvSpPr>
        <p:spPr>
          <a:xfrm>
            <a:off x="4727838" y="2284280"/>
            <a:ext cx="541993" cy="501888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1E79901-0278-AB2A-B924-D91E41175CB0}"/>
              </a:ext>
            </a:extLst>
          </p:cNvPr>
          <p:cNvSpPr/>
          <p:nvPr/>
        </p:nvSpPr>
        <p:spPr>
          <a:xfrm>
            <a:off x="4727838" y="3097844"/>
            <a:ext cx="541993" cy="501888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1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0482C6-6430-AA50-86BC-D373C927DD0D}"/>
              </a:ext>
            </a:extLst>
          </p:cNvPr>
          <p:cNvSpPr txBox="1"/>
          <p:nvPr/>
        </p:nvSpPr>
        <p:spPr>
          <a:xfrm>
            <a:off x="5471503" y="1661503"/>
            <a:ext cx="36954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Calibri"/>
                <a:cs typeface="Calibri"/>
              </a:rPr>
              <a:t>Implement Safety</a:t>
            </a:r>
            <a:endParaRPr lang="en-US" b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34D6B6-B993-BDC6-408C-3A766FBABC8F}"/>
              </a:ext>
            </a:extLst>
          </p:cNvPr>
          <p:cNvSpPr txBox="1"/>
          <p:nvPr/>
        </p:nvSpPr>
        <p:spPr>
          <a:xfrm>
            <a:off x="5517337" y="2469337"/>
            <a:ext cx="36954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Calibri"/>
                <a:cs typeface="Calibri"/>
              </a:rPr>
              <a:t>Withstand High Temperature</a:t>
            </a:r>
            <a:endParaRPr lang="en-US" b="1"/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3E79CF28-CDBC-51BC-EA05-6317F57116A5}"/>
              </a:ext>
            </a:extLst>
          </p:cNvPr>
          <p:cNvCxnSpPr/>
          <p:nvPr/>
        </p:nvCxnSpPr>
        <p:spPr>
          <a:xfrm>
            <a:off x="3174475" y="2833579"/>
            <a:ext cx="1401391" cy="582099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28EB6E76-C2A1-7A2B-0A78-2EFF1C181054}"/>
              </a:ext>
            </a:extLst>
          </p:cNvPr>
          <p:cNvCxnSpPr>
            <a:cxnSpLocks/>
          </p:cNvCxnSpPr>
          <p:nvPr/>
        </p:nvCxnSpPr>
        <p:spPr>
          <a:xfrm flipV="1">
            <a:off x="3105723" y="1719799"/>
            <a:ext cx="1475872" cy="517931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3A40F6F-8E93-EB4D-90FA-9B2319843216}"/>
              </a:ext>
            </a:extLst>
          </p:cNvPr>
          <p:cNvSpPr txBox="1"/>
          <p:nvPr/>
        </p:nvSpPr>
        <p:spPr>
          <a:xfrm>
            <a:off x="5471502" y="3231337"/>
            <a:ext cx="36954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Calibri"/>
                <a:cs typeface="Calibri"/>
              </a:rPr>
              <a:t>Modular Baseplate</a:t>
            </a:r>
            <a:endParaRPr lang="en-US" b="1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85B35C6-EBCE-7D48-F0BE-C2A1B093A432}"/>
              </a:ext>
            </a:extLst>
          </p:cNvPr>
          <p:cNvCxnSpPr/>
          <p:nvPr/>
        </p:nvCxnSpPr>
        <p:spPr>
          <a:xfrm>
            <a:off x="3093906" y="2575401"/>
            <a:ext cx="1470143" cy="34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514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2249" y="811834"/>
            <a:ext cx="5743548" cy="5404886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9392"/>
            <a:ext cx="9601200" cy="708485"/>
          </a:xfrm>
        </p:spPr>
        <p:txBody>
          <a:bodyPr/>
          <a:lstStyle/>
          <a:p>
            <a:r>
              <a:rPr lang="en-US"/>
              <a:t>House of Quality</a:t>
            </a:r>
            <a:endParaRPr lang="en-US" sz="4000"/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213C372-1F7C-6F71-EA64-8FE5913B3229}"/>
              </a:ext>
            </a:extLst>
          </p:cNvPr>
          <p:cNvSpPr txBox="1">
            <a:spLocks/>
          </p:cNvSpPr>
          <p:nvPr/>
        </p:nvSpPr>
        <p:spPr>
          <a:xfrm>
            <a:off x="533400" y="1414808"/>
            <a:ext cx="4724399" cy="47621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b="1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400" b="1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endParaRPr lang="en-US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E301EA-07F0-2137-361D-A669107D3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800" y="863793"/>
            <a:ext cx="6645164" cy="555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61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2249" y="811834"/>
            <a:ext cx="5743548" cy="5404886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9392"/>
            <a:ext cx="9601200" cy="708485"/>
          </a:xfrm>
        </p:spPr>
        <p:txBody>
          <a:bodyPr/>
          <a:lstStyle/>
          <a:p>
            <a:r>
              <a:rPr lang="en-US"/>
              <a:t>House of Quality</a:t>
            </a:r>
            <a:endParaRPr lang="en-US" sz="4000"/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213C372-1F7C-6F71-EA64-8FE5913B3229}"/>
              </a:ext>
            </a:extLst>
          </p:cNvPr>
          <p:cNvSpPr txBox="1">
            <a:spLocks/>
          </p:cNvSpPr>
          <p:nvPr/>
        </p:nvSpPr>
        <p:spPr>
          <a:xfrm>
            <a:off x="533400" y="1414808"/>
            <a:ext cx="4724399" cy="47621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b="1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400" b="1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endParaRPr lang="en-US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E301EA-07F0-2137-361D-A669107D3B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131" r="-84"/>
          <a:stretch/>
        </p:blipFill>
        <p:spPr>
          <a:xfrm>
            <a:off x="1935800" y="5878425"/>
            <a:ext cx="6650772" cy="5491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1FF893-C66C-C8E7-1A15-D1CB52283A87}"/>
              </a:ext>
            </a:extLst>
          </p:cNvPr>
          <p:cNvSpPr txBox="1"/>
          <p:nvPr/>
        </p:nvSpPr>
        <p:spPr>
          <a:xfrm>
            <a:off x="4790514" y="6233272"/>
            <a:ext cx="532279" cy="154080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83DCDB-4D29-EB60-0AAF-1A9B06221A1A}"/>
              </a:ext>
            </a:extLst>
          </p:cNvPr>
          <p:cNvSpPr txBox="1"/>
          <p:nvPr/>
        </p:nvSpPr>
        <p:spPr>
          <a:xfrm>
            <a:off x="5838264" y="6233272"/>
            <a:ext cx="532279" cy="154080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C88EE-E91D-D005-5FE6-3A4C2944C30E}"/>
              </a:ext>
            </a:extLst>
          </p:cNvPr>
          <p:cNvSpPr txBox="1"/>
          <p:nvPr/>
        </p:nvSpPr>
        <p:spPr>
          <a:xfrm>
            <a:off x="7995395" y="6233271"/>
            <a:ext cx="532279" cy="154080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609769-1945-B4D9-1F4C-938C0356921A}"/>
              </a:ext>
            </a:extLst>
          </p:cNvPr>
          <p:cNvSpPr txBox="1"/>
          <p:nvPr/>
        </p:nvSpPr>
        <p:spPr>
          <a:xfrm>
            <a:off x="5328396" y="6233272"/>
            <a:ext cx="532279" cy="154080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BF5CB8-56BD-D5A7-069E-965F02901195}"/>
              </a:ext>
            </a:extLst>
          </p:cNvPr>
          <p:cNvCxnSpPr/>
          <p:nvPr/>
        </p:nvCxnSpPr>
        <p:spPr>
          <a:xfrm>
            <a:off x="2145367" y="4487395"/>
            <a:ext cx="2718546" cy="17828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6764361-A8D4-AFD6-3242-FA3C68E56D33}"/>
              </a:ext>
            </a:extLst>
          </p:cNvPr>
          <p:cNvCxnSpPr>
            <a:cxnSpLocks/>
          </p:cNvCxnSpPr>
          <p:nvPr/>
        </p:nvCxnSpPr>
        <p:spPr>
          <a:xfrm>
            <a:off x="3809439" y="3932705"/>
            <a:ext cx="1743636" cy="23431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5474C7A-759A-4E4B-57C6-749F084A7DDC}"/>
              </a:ext>
            </a:extLst>
          </p:cNvPr>
          <p:cNvCxnSpPr>
            <a:cxnSpLocks/>
          </p:cNvCxnSpPr>
          <p:nvPr/>
        </p:nvCxnSpPr>
        <p:spPr>
          <a:xfrm flipH="1">
            <a:off x="6208618" y="3915895"/>
            <a:ext cx="1887072" cy="22759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126C072-31E1-E45B-6AB4-E72E6990CAC8}"/>
              </a:ext>
            </a:extLst>
          </p:cNvPr>
          <p:cNvCxnSpPr>
            <a:cxnSpLocks/>
          </p:cNvCxnSpPr>
          <p:nvPr/>
        </p:nvCxnSpPr>
        <p:spPr>
          <a:xfrm flipH="1">
            <a:off x="8432985" y="4498601"/>
            <a:ext cx="1646145" cy="18388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23D5692-DE46-F822-88D1-0356E465EC91}"/>
              </a:ext>
            </a:extLst>
          </p:cNvPr>
          <p:cNvSpPr txBox="1"/>
          <p:nvPr/>
        </p:nvSpPr>
        <p:spPr>
          <a:xfrm>
            <a:off x="532279" y="3936066"/>
            <a:ext cx="1582830" cy="646331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Weight</a:t>
            </a:r>
            <a:endParaRPr lang="en-US"/>
          </a:p>
          <a:p>
            <a:pPr algn="ctr"/>
            <a:endParaRPr lang="en-US">
              <a:ea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A5ED14-9BAA-B194-AF79-6F11E9577A2C}"/>
              </a:ext>
            </a:extLst>
          </p:cNvPr>
          <p:cNvSpPr txBox="1"/>
          <p:nvPr/>
        </p:nvSpPr>
        <p:spPr>
          <a:xfrm>
            <a:off x="2577352" y="3235698"/>
            <a:ext cx="1582830" cy="646331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Hold Error</a:t>
            </a:r>
          </a:p>
          <a:p>
            <a:pPr algn="ctr"/>
            <a:endParaRPr lang="en-US">
              <a:ea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4A5DCA-5758-08CA-69A8-B570DFF871BC}"/>
              </a:ext>
            </a:extLst>
          </p:cNvPr>
          <p:cNvSpPr txBox="1"/>
          <p:nvPr/>
        </p:nvSpPr>
        <p:spPr>
          <a:xfrm>
            <a:off x="8953498" y="3795991"/>
            <a:ext cx="1683683" cy="651933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err="1">
                <a:ea typeface="Calibri"/>
                <a:cs typeface="Calibri"/>
              </a:rPr>
              <a:t>Withstandable</a:t>
            </a:r>
            <a:r>
              <a:rPr lang="en-US">
                <a:ea typeface="Calibri"/>
                <a:cs typeface="Calibri"/>
              </a:rPr>
              <a:t> Temperature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A66F85-8DEF-CA72-7982-53F9C2748616}"/>
              </a:ext>
            </a:extLst>
          </p:cNvPr>
          <p:cNvSpPr txBox="1"/>
          <p:nvPr/>
        </p:nvSpPr>
        <p:spPr>
          <a:xfrm>
            <a:off x="6947646" y="3235698"/>
            <a:ext cx="1736911" cy="646331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Emergency Stop Action Time</a:t>
            </a: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1CA8D58-E876-0070-0693-47B8FCC8DEC8}"/>
              </a:ext>
            </a:extLst>
          </p:cNvPr>
          <p:cNvSpPr/>
          <p:nvPr/>
        </p:nvSpPr>
        <p:spPr>
          <a:xfrm>
            <a:off x="993961" y="3470462"/>
            <a:ext cx="522195" cy="46056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1</a:t>
            </a:r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962580-45BD-FB24-0401-4A6FD6C96D9F}"/>
              </a:ext>
            </a:extLst>
          </p:cNvPr>
          <p:cNvSpPr/>
          <p:nvPr/>
        </p:nvSpPr>
        <p:spPr>
          <a:xfrm>
            <a:off x="3106270" y="2770093"/>
            <a:ext cx="522195" cy="46056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3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7EB43A-0331-4F38-833A-3C58D25C1D61}"/>
              </a:ext>
            </a:extLst>
          </p:cNvPr>
          <p:cNvSpPr/>
          <p:nvPr/>
        </p:nvSpPr>
        <p:spPr>
          <a:xfrm>
            <a:off x="7611034" y="2770093"/>
            <a:ext cx="522195" cy="46056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2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CA8586-E845-B007-6F10-978F6131B578}"/>
              </a:ext>
            </a:extLst>
          </p:cNvPr>
          <p:cNvSpPr/>
          <p:nvPr/>
        </p:nvSpPr>
        <p:spPr>
          <a:xfrm>
            <a:off x="9611284" y="3330386"/>
            <a:ext cx="522195" cy="46056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96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2249" y="811834"/>
            <a:ext cx="5743548" cy="5404886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Brent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9392"/>
            <a:ext cx="9601200" cy="708485"/>
          </a:xfrm>
        </p:spPr>
        <p:txBody>
          <a:bodyPr/>
          <a:lstStyle/>
          <a:p>
            <a:r>
              <a:rPr lang="en-US"/>
              <a:t>Pugh Charts</a:t>
            </a:r>
            <a:endParaRPr lang="en-US" sz="4000"/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213C372-1F7C-6F71-EA64-8FE5913B3229}"/>
              </a:ext>
            </a:extLst>
          </p:cNvPr>
          <p:cNvSpPr txBox="1">
            <a:spLocks/>
          </p:cNvSpPr>
          <p:nvPr/>
        </p:nvSpPr>
        <p:spPr>
          <a:xfrm>
            <a:off x="533400" y="1414808"/>
            <a:ext cx="4724399" cy="47621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b="1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400" b="1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endParaRPr lang="en-US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3" name="Picture 12" descr="A close-up of a diagram&#10;&#10;Description automatically generated">
            <a:extLst>
              <a:ext uri="{FF2B5EF4-FFF2-40B4-BE49-F238E27FC236}">
                <a16:creationId xmlns:a16="http://schemas.microsoft.com/office/drawing/2014/main" id="{237024D5-2B85-64EE-8E1B-7E648301A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21" y="1516101"/>
            <a:ext cx="8693523" cy="1069152"/>
          </a:xfrm>
          <a:prstGeom prst="rect">
            <a:avLst/>
          </a:prstGeom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F84BFF23-9455-8426-2F48-052EB4A7E8E4}"/>
              </a:ext>
            </a:extLst>
          </p:cNvPr>
          <p:cNvSpPr/>
          <p:nvPr/>
        </p:nvSpPr>
        <p:spPr>
          <a:xfrm>
            <a:off x="4436141" y="2682061"/>
            <a:ext cx="1661249" cy="1802040"/>
          </a:xfrm>
          <a:prstGeom prst="downArrow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ack and orange background with black text&#10;&#10;Description automatically generated">
            <a:extLst>
              <a:ext uri="{FF2B5EF4-FFF2-40B4-BE49-F238E27FC236}">
                <a16:creationId xmlns:a16="http://schemas.microsoft.com/office/drawing/2014/main" id="{449496CF-953F-A26C-1CAC-7EE6D3F98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1" y="4583318"/>
            <a:ext cx="8872817" cy="206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27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2249" y="811834"/>
            <a:ext cx="5743548" cy="5404886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9392"/>
            <a:ext cx="9601200" cy="708485"/>
          </a:xfrm>
        </p:spPr>
        <p:txBody>
          <a:bodyPr/>
          <a:lstStyle/>
          <a:p>
            <a:r>
              <a:rPr lang="en-US" b="0">
                <a:ea typeface="+mj-lt"/>
                <a:cs typeface="+mj-lt"/>
              </a:rPr>
              <a:t>Analytical Hierarchy Process</a:t>
            </a:r>
            <a:endParaRPr lang="en-US"/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213C372-1F7C-6F71-EA64-8FE5913B3229}"/>
              </a:ext>
            </a:extLst>
          </p:cNvPr>
          <p:cNvSpPr txBox="1">
            <a:spLocks/>
          </p:cNvSpPr>
          <p:nvPr/>
        </p:nvSpPr>
        <p:spPr>
          <a:xfrm>
            <a:off x="533400" y="1414808"/>
            <a:ext cx="4724399" cy="47621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b="1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400" b="1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endParaRPr lang="en-US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4" descr="A close-up of a table&#10;&#10;Description automatically generated">
            <a:extLst>
              <a:ext uri="{FF2B5EF4-FFF2-40B4-BE49-F238E27FC236}">
                <a16:creationId xmlns:a16="http://schemas.microsoft.com/office/drawing/2014/main" id="{1ECC8609-E479-F607-CB30-8DAC26D13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768" y="4350404"/>
            <a:ext cx="3371289" cy="144611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18E1565-DC00-682F-2EE4-BC91A44A7C2E}"/>
              </a:ext>
            </a:extLst>
          </p:cNvPr>
          <p:cNvSpPr/>
          <p:nvPr/>
        </p:nvSpPr>
        <p:spPr>
          <a:xfrm>
            <a:off x="534521" y="1206874"/>
            <a:ext cx="2802591" cy="1670797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Target Comparison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052108-F99C-7626-D17B-FD632BE32DA6}"/>
              </a:ext>
            </a:extLst>
          </p:cNvPr>
          <p:cNvSpPr/>
          <p:nvPr/>
        </p:nvSpPr>
        <p:spPr>
          <a:xfrm>
            <a:off x="3672168" y="1206874"/>
            <a:ext cx="2802591" cy="1670797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Normalized Target Comparison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70B54D6-A1B8-854B-B9EE-1F7F9F975500}"/>
              </a:ext>
            </a:extLst>
          </p:cNvPr>
          <p:cNvSpPr/>
          <p:nvPr/>
        </p:nvSpPr>
        <p:spPr>
          <a:xfrm>
            <a:off x="6860241" y="1206874"/>
            <a:ext cx="2802591" cy="1670797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Consistency Check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5ADEA83-BA00-1F99-8274-6F520382993F}"/>
              </a:ext>
            </a:extLst>
          </p:cNvPr>
          <p:cNvSpPr/>
          <p:nvPr/>
        </p:nvSpPr>
        <p:spPr>
          <a:xfrm>
            <a:off x="3116288" y="1799956"/>
            <a:ext cx="978408" cy="4846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B0F1010-68B6-9C07-E7AD-58D1816CCFEC}"/>
              </a:ext>
            </a:extLst>
          </p:cNvPr>
          <p:cNvSpPr/>
          <p:nvPr/>
        </p:nvSpPr>
        <p:spPr>
          <a:xfrm>
            <a:off x="6293155" y="1799956"/>
            <a:ext cx="978408" cy="4846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0F86D7-E415-A148-34FC-EFF7296C93FB}"/>
              </a:ext>
            </a:extLst>
          </p:cNvPr>
          <p:cNvSpPr txBox="1"/>
          <p:nvPr/>
        </p:nvSpPr>
        <p:spPr>
          <a:xfrm>
            <a:off x="3557867" y="5504889"/>
            <a:ext cx="3571875" cy="3081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9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2887"/>
            <a:ext cx="9601200" cy="68860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Sponsor and Advisor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E8241-62D8-5A9D-80C2-65C5FFAA4CD2}"/>
              </a:ext>
            </a:extLst>
          </p:cNvPr>
          <p:cNvSpPr txBox="1">
            <a:spLocks noChangeAspect="1"/>
          </p:cNvSpPr>
          <p:nvPr/>
        </p:nvSpPr>
        <p:spPr>
          <a:xfrm>
            <a:off x="6543633" y="5043519"/>
            <a:ext cx="18473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endParaRPr lang="en-US" u="sng">
              <a:cs typeface="Calibri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1CD2E139-573B-ED05-309A-A61C7AB50656}"/>
              </a:ext>
            </a:extLst>
          </p:cNvPr>
          <p:cNvSpPr txBox="1"/>
          <p:nvPr/>
        </p:nvSpPr>
        <p:spPr>
          <a:xfrm>
            <a:off x="3172697" y="4081606"/>
            <a:ext cx="357742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/>
              <a:t>Engineering Mentor</a:t>
            </a:r>
            <a:endParaRPr lang="en-US" b="1"/>
          </a:p>
          <a:p>
            <a:pPr algn="ctr"/>
            <a:r>
              <a:rPr lang="en-US">
                <a:ea typeface="+mn-lt"/>
                <a:cs typeface="+mn-lt"/>
              </a:rPr>
              <a:t> William </a:t>
            </a:r>
            <a:r>
              <a:rPr lang="en-US" err="1">
                <a:ea typeface="+mn-lt"/>
                <a:cs typeface="+mn-lt"/>
              </a:rPr>
              <a:t>Bilbow</a:t>
            </a:r>
            <a:endParaRPr lang="en-US" err="1">
              <a:cs typeface="Calibri"/>
            </a:endParaRPr>
          </a:p>
          <a:p>
            <a:pPr algn="ctr"/>
            <a:r>
              <a:rPr lang="en-US" i="1"/>
              <a:t> Point of Contact</a:t>
            </a:r>
            <a:r>
              <a:rPr lang="en-US" i="1">
                <a:cs typeface="Calibri"/>
              </a:rPr>
              <a:t> </a:t>
            </a:r>
            <a:r>
              <a:rPr lang="en-US" i="1">
                <a:ea typeface="Calibri"/>
                <a:cs typeface="Calibri"/>
              </a:rPr>
              <a:t>&amp; Sponsor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BDEA6807-20AE-37AF-79A1-C2F0BF81A4C5}"/>
              </a:ext>
            </a:extLst>
          </p:cNvPr>
          <p:cNvSpPr txBox="1">
            <a:spLocks noChangeAspect="1"/>
          </p:cNvSpPr>
          <p:nvPr/>
        </p:nvSpPr>
        <p:spPr>
          <a:xfrm>
            <a:off x="7199753" y="4121329"/>
            <a:ext cx="2092908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/>
              <a:t>Academic Advisor</a:t>
            </a:r>
            <a:endParaRPr lang="en-US" b="1"/>
          </a:p>
          <a:p>
            <a:pPr algn="ctr"/>
            <a:r>
              <a:rPr lang="en-US"/>
              <a:t>Shayne McConomy</a:t>
            </a:r>
            <a:endParaRPr lang="en-US">
              <a:cs typeface="Calibri"/>
            </a:endParaRPr>
          </a:p>
          <a:p>
            <a:pPr algn="ctr"/>
            <a:r>
              <a:rPr lang="en-US" i="1"/>
              <a:t>Professor</a:t>
            </a:r>
            <a:endParaRPr lang="en-US">
              <a:cs typeface="Calibri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B9B85BF0-5A9B-6359-8CF4-909DF537AC7C}"/>
              </a:ext>
            </a:extLst>
          </p:cNvPr>
          <p:cNvSpPr txBox="1"/>
          <p:nvPr/>
        </p:nvSpPr>
        <p:spPr>
          <a:xfrm>
            <a:off x="718294" y="4119295"/>
            <a:ext cx="226875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/>
              <a:t>Engineering Mentor</a:t>
            </a:r>
            <a:endParaRPr lang="en-US" b="1"/>
          </a:p>
          <a:p>
            <a:pPr algn="ctr"/>
            <a:r>
              <a:rPr lang="en-US">
                <a:ea typeface="+mn-lt"/>
                <a:cs typeface="+mn-lt"/>
              </a:rPr>
              <a:t>Kevin Lohman </a:t>
            </a:r>
            <a:endParaRPr lang="en-US">
              <a:cs typeface="Calibri"/>
            </a:endParaRPr>
          </a:p>
          <a:p>
            <a:pPr algn="ctr"/>
            <a:r>
              <a:rPr lang="en-US" i="1">
                <a:ea typeface="Calibri"/>
                <a:cs typeface="Calibri"/>
              </a:rPr>
              <a:t>Sponsor </a:t>
            </a:r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7F3B30F6-7432-29D7-D1C3-CFECD8FA5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3692" y="406"/>
            <a:ext cx="1552468" cy="677166"/>
          </a:xfrm>
          <a:prstGeom prst="rect">
            <a:avLst/>
          </a:prstGeom>
        </p:spPr>
      </p:pic>
      <p:pic>
        <p:nvPicPr>
          <p:cNvPr id="5" name="Picture 4" descr="A person in a suit and bow tie&#10;&#10;Description automatically generated">
            <a:extLst>
              <a:ext uri="{FF2B5EF4-FFF2-40B4-BE49-F238E27FC236}">
                <a16:creationId xmlns:a16="http://schemas.microsoft.com/office/drawing/2014/main" id="{4394E218-226B-21AC-A162-C520DCCE8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91" y="1511265"/>
            <a:ext cx="2075494" cy="228558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AA7CE4B3-8558-56EF-CA3B-922449040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291" y="1512164"/>
            <a:ext cx="2073564" cy="227903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F7209B20-F950-8CBD-2462-019EEC042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669" y="1514672"/>
            <a:ext cx="2069123" cy="228022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0984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2249" y="811834"/>
            <a:ext cx="5743548" cy="5404886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9392"/>
            <a:ext cx="9601200" cy="708485"/>
          </a:xfrm>
        </p:spPr>
        <p:txBody>
          <a:bodyPr/>
          <a:lstStyle/>
          <a:p>
            <a:r>
              <a:rPr lang="en-US" b="0">
                <a:ea typeface="+mj-lt"/>
                <a:cs typeface="+mj-lt"/>
              </a:rPr>
              <a:t>Final Selection</a:t>
            </a:r>
            <a:endParaRPr lang="en-US"/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213C372-1F7C-6F71-EA64-8FE5913B3229}"/>
              </a:ext>
            </a:extLst>
          </p:cNvPr>
          <p:cNvSpPr txBox="1">
            <a:spLocks/>
          </p:cNvSpPr>
          <p:nvPr/>
        </p:nvSpPr>
        <p:spPr>
          <a:xfrm>
            <a:off x="533400" y="1414808"/>
            <a:ext cx="4724399" cy="47621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b="1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400" b="1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endParaRPr lang="en-US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628732-113D-BAF0-DF13-00873FDAFC94}"/>
              </a:ext>
            </a:extLst>
          </p:cNvPr>
          <p:cNvSpPr txBox="1"/>
          <p:nvPr/>
        </p:nvSpPr>
        <p:spPr>
          <a:xfrm>
            <a:off x="1064558" y="2451287"/>
            <a:ext cx="239525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4D2EDA-71BF-C11D-3B0A-7533B9DCD4F8}"/>
              </a:ext>
            </a:extLst>
          </p:cNvPr>
          <p:cNvSpPr/>
          <p:nvPr/>
        </p:nvSpPr>
        <p:spPr>
          <a:xfrm>
            <a:off x="6036608" y="1296521"/>
            <a:ext cx="2309533" cy="151391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04874C-48C9-18B4-779D-CA13605D03A5}"/>
              </a:ext>
            </a:extLst>
          </p:cNvPr>
          <p:cNvSpPr/>
          <p:nvPr/>
        </p:nvSpPr>
        <p:spPr>
          <a:xfrm>
            <a:off x="6036607" y="2898962"/>
            <a:ext cx="2309533" cy="151391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C6838B-851F-9DE7-1503-01270F6E9ABC}"/>
              </a:ext>
            </a:extLst>
          </p:cNvPr>
          <p:cNvSpPr/>
          <p:nvPr/>
        </p:nvSpPr>
        <p:spPr>
          <a:xfrm>
            <a:off x="6036607" y="4501403"/>
            <a:ext cx="2309533" cy="1513914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D24B44-7788-5416-F89D-F5F1D3595FBD}"/>
              </a:ext>
            </a:extLst>
          </p:cNvPr>
          <p:cNvSpPr txBox="1"/>
          <p:nvPr/>
        </p:nvSpPr>
        <p:spPr>
          <a:xfrm>
            <a:off x="6550959" y="507738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Adjustability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304C08-D7F3-F1FE-5248-8E627EF999E4}"/>
              </a:ext>
            </a:extLst>
          </p:cNvPr>
          <p:cNvSpPr txBox="1"/>
          <p:nvPr/>
        </p:nvSpPr>
        <p:spPr>
          <a:xfrm>
            <a:off x="5822576" y="3323664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/>
              <a:t>Input Timer /</a:t>
            </a:r>
            <a:endParaRPr lang="en-US" dirty="0"/>
          </a:p>
          <a:p>
            <a:pPr algn="ctr"/>
            <a:r>
              <a:rPr lang="en-US" b="1" dirty="0"/>
              <a:t>Emergency Stop</a:t>
            </a:r>
            <a:endParaRPr lang="en-US"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702CEC-B26B-F829-00BE-72D1C4781315}"/>
              </a:ext>
            </a:extLst>
          </p:cNvPr>
          <p:cNvSpPr txBox="1"/>
          <p:nvPr/>
        </p:nvSpPr>
        <p:spPr>
          <a:xfrm>
            <a:off x="6550958" y="187250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Wire Cage</a:t>
            </a:r>
          </a:p>
        </p:txBody>
      </p:sp>
      <p:pic>
        <p:nvPicPr>
          <p:cNvPr id="15" name="Graphic 14" descr="Clipboard Checked with solid fill">
            <a:extLst>
              <a:ext uri="{FF2B5EF4-FFF2-40B4-BE49-F238E27FC236}">
                <a16:creationId xmlns:a16="http://schemas.microsoft.com/office/drawing/2014/main" id="{2E30B1F2-88F4-547E-A13E-0799AE901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7374" y="2686051"/>
            <a:ext cx="1726826" cy="1726827"/>
          </a:xfrm>
          <a:prstGeom prst="rect">
            <a:avLst/>
          </a:prstGeom>
        </p:spPr>
      </p:pic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EF7905B7-3FBB-D16C-4A23-ECE84530A21B}"/>
              </a:ext>
            </a:extLst>
          </p:cNvPr>
          <p:cNvCxnSpPr/>
          <p:nvPr/>
        </p:nvCxnSpPr>
        <p:spPr>
          <a:xfrm>
            <a:off x="2778499" y="4044763"/>
            <a:ext cx="3323664" cy="1278591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B40F2908-F717-681A-BC89-4F8582CCAFDF}"/>
              </a:ext>
            </a:extLst>
          </p:cNvPr>
          <p:cNvCxnSpPr>
            <a:cxnSpLocks/>
          </p:cNvCxnSpPr>
          <p:nvPr/>
        </p:nvCxnSpPr>
        <p:spPr>
          <a:xfrm flipV="1">
            <a:off x="2716867" y="2073648"/>
            <a:ext cx="3435723" cy="1192305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DE5B8C4-55FE-752C-1ACA-388C75585D72}"/>
              </a:ext>
            </a:extLst>
          </p:cNvPr>
          <p:cNvCxnSpPr/>
          <p:nvPr/>
        </p:nvCxnSpPr>
        <p:spPr>
          <a:xfrm flipV="1">
            <a:off x="2786905" y="3634068"/>
            <a:ext cx="3323664" cy="156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3813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627"/>
            <a:ext cx="9601200" cy="69523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Future Work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95CED5-180A-3C26-F2D7-77A42E52DCE9}"/>
              </a:ext>
            </a:extLst>
          </p:cNvPr>
          <p:cNvSpPr txBox="1"/>
          <p:nvPr/>
        </p:nvSpPr>
        <p:spPr>
          <a:xfrm>
            <a:off x="726281" y="1666875"/>
            <a:ext cx="108942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>
              <a:latin typeface="Arial"/>
              <a:cs typeface="Calibri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2498208-52F4-1E70-ED35-28047B347228}"/>
              </a:ext>
            </a:extLst>
          </p:cNvPr>
          <p:cNvSpPr txBox="1">
            <a:spLocks/>
          </p:cNvSpPr>
          <p:nvPr/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>
                    <a:tint val="75000"/>
                  </a:schemeClr>
                </a:solidFill>
              </a:rPr>
              <a:t>Brent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1143596-8941-216B-187E-3928B74A1E24}"/>
              </a:ext>
            </a:extLst>
          </p:cNvPr>
          <p:cNvSpPr txBox="1">
            <a:spLocks/>
          </p:cNvSpPr>
          <p:nvPr/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5AEF524-62EC-C340-82A1-9F47B6C43E55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 algn="ctr"/>
              <a:t>31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0" name="Picture 9" descr="A red sign with white text&#10;&#10;Description automatically generated">
            <a:extLst>
              <a:ext uri="{FF2B5EF4-FFF2-40B4-BE49-F238E27FC236}">
                <a16:creationId xmlns:a16="http://schemas.microsoft.com/office/drawing/2014/main" id="{2C3A4FAF-0741-2B7F-0999-8EF4238BE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24CAE0F-71C0-AF35-57B7-A9A25DE10F11}"/>
              </a:ext>
            </a:extLst>
          </p:cNvPr>
          <p:cNvSpPr/>
          <p:nvPr/>
        </p:nvSpPr>
        <p:spPr>
          <a:xfrm>
            <a:off x="3141414" y="2596693"/>
            <a:ext cx="1868556" cy="157038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Meet With Sponsors</a:t>
            </a:r>
          </a:p>
          <a:p>
            <a:pPr algn="ctr"/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For Approval Of New Designs 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7B8B76A-98FC-06BA-ECEB-DA5285B5F608}"/>
              </a:ext>
            </a:extLst>
          </p:cNvPr>
          <p:cNvSpPr/>
          <p:nvPr/>
        </p:nvSpPr>
        <p:spPr>
          <a:xfrm>
            <a:off x="343338" y="2596694"/>
            <a:ext cx="1868556" cy="157038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Begin Designing The Press In CAD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34F720A-081B-99AD-B47F-5C439EED688C}"/>
              </a:ext>
            </a:extLst>
          </p:cNvPr>
          <p:cNvSpPr/>
          <p:nvPr/>
        </p:nvSpPr>
        <p:spPr>
          <a:xfrm>
            <a:off x="5864038" y="2596693"/>
            <a:ext cx="1868556" cy="157038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Risk Assessment </a:t>
            </a:r>
            <a:endParaRPr lang="en-US"/>
          </a:p>
        </p:txBody>
      </p:sp>
      <p:pic>
        <p:nvPicPr>
          <p:cNvPr id="2" name="Graphic 1" descr="Arrow Right with solid fill">
            <a:extLst>
              <a:ext uri="{FF2B5EF4-FFF2-40B4-BE49-F238E27FC236}">
                <a16:creationId xmlns:a16="http://schemas.microsoft.com/office/drawing/2014/main" id="{CB04F584-FE02-BF91-AAD7-A8E56531B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9242" y="2977401"/>
            <a:ext cx="914400" cy="9144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5BEB62F-A8F5-6D00-C226-401E7E0D78CB}"/>
              </a:ext>
            </a:extLst>
          </p:cNvPr>
          <p:cNvSpPr/>
          <p:nvPr/>
        </p:nvSpPr>
        <p:spPr>
          <a:xfrm>
            <a:off x="8594168" y="2618183"/>
            <a:ext cx="1868556" cy="157038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Take Apart Old Press </a:t>
            </a:r>
          </a:p>
        </p:txBody>
      </p:sp>
      <p:pic>
        <p:nvPicPr>
          <p:cNvPr id="9" name="Graphic 8" descr="Arrow Right with solid fill">
            <a:extLst>
              <a:ext uri="{FF2B5EF4-FFF2-40B4-BE49-F238E27FC236}">
                <a16:creationId xmlns:a16="http://schemas.microsoft.com/office/drawing/2014/main" id="{5B4D2578-E561-D20E-DD69-9D81281E8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78300" y="2971798"/>
            <a:ext cx="914400" cy="914400"/>
          </a:xfrm>
          <a:prstGeom prst="rect">
            <a:avLst/>
          </a:prstGeom>
        </p:spPr>
      </p:pic>
      <p:pic>
        <p:nvPicPr>
          <p:cNvPr id="12" name="Graphic 11" descr="Arrow Right with solid fill">
            <a:extLst>
              <a:ext uri="{FF2B5EF4-FFF2-40B4-BE49-F238E27FC236}">
                <a16:creationId xmlns:a16="http://schemas.microsoft.com/office/drawing/2014/main" id="{49F664AC-92E6-E0D7-A547-ADB6EE819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8917" y="29774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003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/>
                <a:cs typeface="Arial"/>
              </a:rPr>
              <a:t>Thank you</a:t>
            </a:r>
            <a:br>
              <a:rPr lang="en-US">
                <a:latin typeface="Arial"/>
                <a:cs typeface="Arial"/>
              </a:rPr>
            </a:b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" name="Picture 2" descr="A red sign with white text&#10;&#10;Description automatically generated">
            <a:extLst>
              <a:ext uri="{FF2B5EF4-FFF2-40B4-BE49-F238E27FC236}">
                <a16:creationId xmlns:a16="http://schemas.microsoft.com/office/drawing/2014/main" id="{0545E07F-834C-711A-C350-BF25B573A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048" y="1425839"/>
            <a:ext cx="8133595" cy="31504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4E3B6B-20BA-0010-9E30-52036F211A42}"/>
              </a:ext>
            </a:extLst>
          </p:cNvPr>
          <p:cNvSpPr txBox="1"/>
          <p:nvPr/>
        </p:nvSpPr>
        <p:spPr>
          <a:xfrm>
            <a:off x="551234" y="5123233"/>
            <a:ext cx="96141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11580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1A7AC5-208C-41B4-A2B2-99220ECDE1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388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57DCC7-BC03-861F-2B2C-5B7B44EB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/>
              <a:t>Danfoss Turbocor® TT series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89F25-ADD1-10F5-8898-6AD91346CF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E156C88E-7A55-9DBF-9A49-0D0D18A23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240C8C1D-A319-8A9E-0D26-094571A1B9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r>
              <a:rPr lang="en-US"/>
              <a:t>Oil free compressors using HFC134a refrigerant</a:t>
            </a:r>
          </a:p>
        </p:txBody>
      </p:sp>
      <p:pic>
        <p:nvPicPr>
          <p:cNvPr id="7" name="Content Placeholder 6" descr="A black and silver machine&#10;&#10;Description automatically generated">
            <a:extLst>
              <a:ext uri="{FF2B5EF4-FFF2-40B4-BE49-F238E27FC236}">
                <a16:creationId xmlns:a16="http://schemas.microsoft.com/office/drawing/2014/main" id="{D0F179D9-D9BD-48C1-ABFE-62FECB234C8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3886201" y="2242022"/>
            <a:ext cx="6248399" cy="3516955"/>
          </a:xfrm>
          <a:noFill/>
        </p:spPr>
      </p:pic>
    </p:spTree>
    <p:extLst>
      <p:ext uri="{BB962C8B-B14F-4D97-AF65-F5344CB8AC3E}">
        <p14:creationId xmlns:p14="http://schemas.microsoft.com/office/powerpoint/2010/main" val="15651353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573F0-9DD4-A144-F890-1588B8165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Machine Evaluation Sheet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6F237E-AF5B-3C32-6DAB-B772D98262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4"/>
          <a:stretch/>
        </p:blipFill>
        <p:spPr bwMode="auto">
          <a:xfrm>
            <a:off x="1279949" y="1333837"/>
            <a:ext cx="7361330" cy="509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3810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EEDB59-456F-30B8-E07C-E968568FE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D3A17-FDC4-04D2-5EAF-C51BB873D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3DF5DF-4A16-51CA-FD12-60F6003AA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Cross Reference Table</a:t>
            </a:r>
          </a:p>
        </p:txBody>
      </p:sp>
      <p:pic>
        <p:nvPicPr>
          <p:cNvPr id="11" name="Content Placeholder 10" descr="A table with numbers and text&#10;&#10;Description automatically generated">
            <a:extLst>
              <a:ext uri="{FF2B5EF4-FFF2-40B4-BE49-F238E27FC236}">
                <a16:creationId xmlns:a16="http://schemas.microsoft.com/office/drawing/2014/main" id="{C2B0D07C-FD5D-BFAD-570B-28675DA0C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3005836"/>
            <a:ext cx="9601200" cy="1986152"/>
          </a:xfrm>
        </p:spPr>
      </p:pic>
    </p:spTree>
    <p:extLst>
      <p:ext uri="{BB962C8B-B14F-4D97-AF65-F5344CB8AC3E}">
        <p14:creationId xmlns:p14="http://schemas.microsoft.com/office/powerpoint/2010/main" val="29931022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EEDB59-456F-30B8-E07C-E968568FE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D3A17-FDC4-04D2-5EAF-C51BB873D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3DF5DF-4A16-51CA-FD12-60F6003AA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Cross Reference Table</a:t>
            </a:r>
          </a:p>
        </p:txBody>
      </p:sp>
      <p:pic>
        <p:nvPicPr>
          <p:cNvPr id="8" name="Content Placeholder 7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0CDDBE8E-13D1-2519-6C84-81BFB9C3C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603" y="2538847"/>
            <a:ext cx="9795997" cy="2862838"/>
          </a:xfrm>
        </p:spPr>
      </p:pic>
    </p:spTree>
    <p:extLst>
      <p:ext uri="{BB962C8B-B14F-4D97-AF65-F5344CB8AC3E}">
        <p14:creationId xmlns:p14="http://schemas.microsoft.com/office/powerpoint/2010/main" val="23368242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EEDB59-456F-30B8-E07C-E968568FE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D3A17-FDC4-04D2-5EAF-C51BB873D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3DF5DF-4A16-51CA-FD12-60F6003AA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Cross Reference Table</a:t>
            </a:r>
          </a:p>
        </p:txBody>
      </p:sp>
      <p:pic>
        <p:nvPicPr>
          <p:cNvPr id="7" name="Content Placeholder 6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21365CBE-6954-7333-5851-06D8522949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2756734"/>
            <a:ext cx="9601200" cy="2484357"/>
          </a:xfrm>
        </p:spPr>
      </p:pic>
    </p:spTree>
    <p:extLst>
      <p:ext uri="{BB962C8B-B14F-4D97-AF65-F5344CB8AC3E}">
        <p14:creationId xmlns:p14="http://schemas.microsoft.com/office/powerpoint/2010/main" val="709121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83DDBD5-F4AD-C0F8-62E9-B18E1A401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5314-6557-CFA9-69C4-4CD8BF1C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2CAA6-39DA-A9AA-B3A3-0253FC11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191508-FE6A-2739-A54C-A4646490F7D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9144000" cy="4346575"/>
          </a:xfrm>
        </p:spPr>
        <p:txBody>
          <a:bodyPr/>
          <a:lstStyle/>
          <a:p>
            <a:r>
              <a:rPr lang="en-US" sz="1000">
                <a:cs typeface="Times New Roman" panose="02020603050405020304" pitchFamily="18" charset="0"/>
              </a:rPr>
              <a:t>This is 10-point</a:t>
            </a:r>
          </a:p>
          <a:p>
            <a:r>
              <a:rPr lang="en-US" sz="1500">
                <a:cs typeface="Times New Roman" panose="02020603050405020304" pitchFamily="18" charset="0"/>
              </a:rPr>
              <a:t>This is 15–point Times</a:t>
            </a:r>
          </a:p>
          <a:p>
            <a:r>
              <a:rPr lang="en-US" sz="2000">
                <a:cs typeface="Times New Roman" panose="02020603050405020304" pitchFamily="18" charset="0"/>
              </a:rPr>
              <a:t>This is 20–point </a:t>
            </a:r>
          </a:p>
          <a:p>
            <a:r>
              <a:rPr lang="en-US" sz="2500">
                <a:cs typeface="Times New Roman" panose="02020603050405020304" pitchFamily="18" charset="0"/>
              </a:rPr>
              <a:t>This is 25–point</a:t>
            </a:r>
          </a:p>
          <a:p>
            <a:r>
              <a:rPr lang="en-US" sz="3000">
                <a:cs typeface="Times New Roman" panose="02020603050405020304" pitchFamily="18" charset="0"/>
              </a:rPr>
              <a:t>This is 30–point</a:t>
            </a:r>
          </a:p>
          <a:p>
            <a:r>
              <a:rPr lang="en-US" sz="3500">
                <a:cs typeface="Times New Roman" panose="02020603050405020304" pitchFamily="18" charset="0"/>
              </a:rPr>
              <a:t>This is 35–point</a:t>
            </a:r>
          </a:p>
          <a:p>
            <a:r>
              <a:rPr lang="en-US" sz="4000">
                <a:cs typeface="Times New Roman" panose="02020603050405020304" pitchFamily="18" charset="0"/>
              </a:rPr>
              <a:t>This is 40–point</a:t>
            </a:r>
          </a:p>
          <a:p>
            <a:r>
              <a:rPr lang="en-US" sz="5000">
                <a:cs typeface="Times New Roman" panose="02020603050405020304" pitchFamily="18" charset="0"/>
              </a:rPr>
              <a:t>This is 50–point</a:t>
            </a:r>
          </a:p>
          <a:p>
            <a:r>
              <a:rPr lang="en-US" sz="6000">
                <a:cs typeface="Times New Roman" panose="02020603050405020304" pitchFamily="18" charset="0"/>
              </a:rPr>
              <a:t>This is 60–point</a:t>
            </a:r>
          </a:p>
          <a:p>
            <a:r>
              <a:rPr lang="en-US" sz="7200">
                <a:cs typeface="Times New Roman" panose="02020603050405020304" pitchFamily="18" charset="0"/>
              </a:rPr>
              <a:t>This is 72–point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1310254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78238" y="1622116"/>
            <a:ext cx="4724399" cy="3288582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Cassie Bentley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2157"/>
            <a:ext cx="9601200" cy="675354"/>
          </a:xfrm>
        </p:spPr>
        <p:txBody>
          <a:bodyPr/>
          <a:lstStyle/>
          <a:p>
            <a:r>
              <a:rPr lang="en-US" sz="4000"/>
              <a:t>Objective</a:t>
            </a:r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0993" y="3324"/>
            <a:ext cx="1483361" cy="6629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55076F-716F-15E2-F2B8-AA0A3DC783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9102" y="1024639"/>
            <a:ext cx="4189887" cy="5213535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56009AA-4F93-AA26-54DD-59C5BE7A3C52}"/>
              </a:ext>
            </a:extLst>
          </p:cNvPr>
          <p:cNvSpPr/>
          <p:nvPr/>
        </p:nvSpPr>
        <p:spPr>
          <a:xfrm>
            <a:off x="5696093" y="1986357"/>
            <a:ext cx="4500955" cy="353269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/>
                <a:cs typeface="Arial"/>
              </a:rPr>
              <a:t>The objective of this project is to redesign the existing bearing press to press bearings of various sizes onto studs while ensuring ease of manipulation and user safety.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9F9433-4C34-D9A6-1B98-DC1A8EB18B56}"/>
              </a:ext>
            </a:extLst>
          </p:cNvPr>
          <p:cNvSpPr/>
          <p:nvPr/>
        </p:nvSpPr>
        <p:spPr>
          <a:xfrm>
            <a:off x="9482818" y="1418795"/>
            <a:ext cx="914399" cy="914399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241E7D-C548-A27F-ECD0-D39304B6AB72}"/>
              </a:ext>
            </a:extLst>
          </p:cNvPr>
          <p:cNvSpPr/>
          <p:nvPr/>
        </p:nvSpPr>
        <p:spPr>
          <a:xfrm>
            <a:off x="5426457" y="5188690"/>
            <a:ext cx="914399" cy="914399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906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College of Engineering Color Palette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51149-ADCE-589D-F0CE-DEE40BEF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5E775-733A-DFBF-FD27-84FF8D86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40</a:t>
            </a:fld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CEF3AF-B294-C1BD-00F5-27105F1D5417}"/>
              </a:ext>
            </a:extLst>
          </p:cNvPr>
          <p:cNvGrpSpPr/>
          <p:nvPr/>
        </p:nvGrpSpPr>
        <p:grpSpPr>
          <a:xfrm>
            <a:off x="726948" y="3457771"/>
            <a:ext cx="2214949" cy="1376065"/>
            <a:chOff x="813816" y="3548191"/>
            <a:chExt cx="2214949" cy="13760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813816" y="4462591"/>
              <a:ext cx="6476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Orange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728216" y="3548191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238, 118, 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#EE7624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CMYK:2, 66, 99, 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813816" y="3548191"/>
              <a:ext cx="914400" cy="9144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02514" y="3457771"/>
            <a:ext cx="2334277" cy="1200329"/>
            <a:chOff x="3698263" y="5077310"/>
            <a:chExt cx="2334277" cy="12003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5739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White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41987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000C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255, 255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#FFFFFF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0, 0, 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F751E7-DD89-EC17-F17B-38CCEE19D726}"/>
              </a:ext>
            </a:extLst>
          </p:cNvPr>
          <p:cNvGrpSpPr/>
          <p:nvPr/>
        </p:nvGrpSpPr>
        <p:grpSpPr>
          <a:xfrm>
            <a:off x="3502514" y="2020824"/>
            <a:ext cx="2195521" cy="1200329"/>
            <a:chOff x="813816" y="5074209"/>
            <a:chExt cx="2195521" cy="120032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813816" y="5074209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813816" y="5996175"/>
              <a:ext cx="522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Black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728217" y="5074209"/>
              <a:ext cx="128112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Black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0,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#000000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CMYK:0, 0, 0, 100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B1F45-3E30-2793-7D29-688626F81CE2}"/>
              </a:ext>
            </a:extLst>
          </p:cNvPr>
          <p:cNvGrpSpPr/>
          <p:nvPr/>
        </p:nvGrpSpPr>
        <p:grpSpPr>
          <a:xfrm>
            <a:off x="726948" y="2020824"/>
            <a:ext cx="2380763" cy="1200329"/>
            <a:chOff x="813817" y="2011729"/>
            <a:chExt cx="2380763" cy="12003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813817" y="2933695"/>
              <a:ext cx="6244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Garnet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728217" y="2011729"/>
              <a:ext cx="146636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195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120, 47, 64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#782F40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CMYK:19, 90, 50, 55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813817" y="2011729"/>
              <a:ext cx="914400" cy="9144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6567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Accent Color Palette</a:t>
            </a:r>
          </a:p>
        </p:txBody>
      </p:sp>
      <p:sp>
        <p:nvSpPr>
          <p:cNvPr id="57" name="Footer Placeholder 56">
            <a:extLst>
              <a:ext uri="{FF2B5EF4-FFF2-40B4-BE49-F238E27FC236}">
                <a16:creationId xmlns:a16="http://schemas.microsoft.com/office/drawing/2014/main" id="{4273B565-5CD0-FCEF-5E90-E7416D7DC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DF8F76D7-4CC7-0CE6-2388-24F61441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41</a:t>
            </a:fld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229FD4-8C3B-7907-1579-308E6D9B13AB}"/>
              </a:ext>
            </a:extLst>
          </p:cNvPr>
          <p:cNvGrpSpPr/>
          <p:nvPr/>
        </p:nvGrpSpPr>
        <p:grpSpPr>
          <a:xfrm>
            <a:off x="726948" y="2011729"/>
            <a:ext cx="2057855" cy="1191399"/>
            <a:chOff x="6566680" y="5081775"/>
            <a:chExt cx="2057855" cy="11913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A98FD-E663-8232-9317-7F915715D15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D029BD-E9F1-4027-E920-4D90F619D451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DF581-1E7B-D43C-FEDB-EAAD386C6209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58551" y="5081093"/>
            <a:ext cx="2214950" cy="1195864"/>
            <a:chOff x="3698263" y="5077310"/>
            <a:chExt cx="2214950" cy="11958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8161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Turquoise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64, 224, 208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#40E0D0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8E79F3-56A4-139F-CA95-FB234476AD5C}"/>
              </a:ext>
            </a:extLst>
          </p:cNvPr>
          <p:cNvGrpSpPr/>
          <p:nvPr/>
        </p:nvGrpSpPr>
        <p:grpSpPr>
          <a:xfrm>
            <a:off x="6566679" y="5081093"/>
            <a:ext cx="2136402" cy="1198965"/>
            <a:chOff x="726948" y="5074209"/>
            <a:chExt cx="2136402" cy="11989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726948" y="5074209"/>
              <a:ext cx="914400" cy="914400"/>
            </a:xfrm>
            <a:prstGeom prst="rect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726948" y="5996175"/>
              <a:ext cx="12927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American Orange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641349" y="507420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139,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#FF8B00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495DF6-79CB-47DA-E912-E7FB138F5E58}"/>
              </a:ext>
            </a:extLst>
          </p:cNvPr>
          <p:cNvGrpSpPr/>
          <p:nvPr/>
        </p:nvGrpSpPr>
        <p:grpSpPr>
          <a:xfrm>
            <a:off x="726948" y="3546752"/>
            <a:ext cx="2394292" cy="1191399"/>
            <a:chOff x="726948" y="3546752"/>
            <a:chExt cx="2394292" cy="119139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A38E28-8140-BF3F-9F1A-A8018F6B7B82}"/>
              </a:ext>
            </a:extLst>
          </p:cNvPr>
          <p:cNvGrpSpPr/>
          <p:nvPr/>
        </p:nvGrpSpPr>
        <p:grpSpPr>
          <a:xfrm>
            <a:off x="726948" y="5081093"/>
            <a:ext cx="2222965" cy="1195864"/>
            <a:chOff x="3690247" y="3543726"/>
            <a:chExt cx="2222965" cy="11958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20A934-93AB-9180-AB68-AD81C1104679}"/>
                </a:ext>
              </a:extLst>
            </p:cNvPr>
            <p:cNvSpPr/>
            <p:nvPr/>
          </p:nvSpPr>
          <p:spPr>
            <a:xfrm>
              <a:off x="3690247" y="3543726"/>
              <a:ext cx="914400" cy="9144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40B36D-381E-1561-3E5D-EA529810F4E3}"/>
                </a:ext>
              </a:extLst>
            </p:cNvPr>
            <p:cNvSpPr txBox="1"/>
            <p:nvPr/>
          </p:nvSpPr>
          <p:spPr>
            <a:xfrm>
              <a:off x="3690247" y="4462591"/>
              <a:ext cx="7470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Asagi-iro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E07C98-ED7D-E3FF-489A-FE708B784983}"/>
                </a:ext>
              </a:extLst>
            </p:cNvPr>
            <p:cNvSpPr txBox="1"/>
            <p:nvPr/>
          </p:nvSpPr>
          <p:spPr>
            <a:xfrm>
              <a:off x="4612663" y="3543726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72, 146, 155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#48929b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E65EA5-C26C-30C6-B186-07D6B078F79C}"/>
              </a:ext>
            </a:extLst>
          </p:cNvPr>
          <p:cNvGrpSpPr/>
          <p:nvPr/>
        </p:nvGrpSpPr>
        <p:grpSpPr>
          <a:xfrm>
            <a:off x="6566679" y="3550535"/>
            <a:ext cx="2293495" cy="1191399"/>
            <a:chOff x="6566679" y="3548191"/>
            <a:chExt cx="2293495" cy="11913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64BB85-8C6D-2A6D-1ADF-BDD1B80CCD13}"/>
                </a:ext>
              </a:extLst>
            </p:cNvPr>
            <p:cNvSpPr/>
            <p:nvPr/>
          </p:nvSpPr>
          <p:spPr>
            <a:xfrm>
              <a:off x="6566679" y="3548191"/>
              <a:ext cx="914400" cy="91440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6D66C3-8068-2CAE-509B-9BB1C6BF1F51}"/>
                </a:ext>
              </a:extLst>
            </p:cNvPr>
            <p:cNvSpPr txBox="1"/>
            <p:nvPr/>
          </p:nvSpPr>
          <p:spPr>
            <a:xfrm>
              <a:off x="6566679" y="4462591"/>
              <a:ext cx="8432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Gainsboro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14A678-45AD-BAB6-5271-DEF2141ED01A}"/>
                </a:ext>
              </a:extLst>
            </p:cNvPr>
            <p:cNvSpPr txBox="1"/>
            <p:nvPr/>
          </p:nvSpPr>
          <p:spPr>
            <a:xfrm>
              <a:off x="7481079" y="3548191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220, 220, 220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#DCDCDC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0DA90D-5162-90AF-F50D-B04C1206ACDC}"/>
              </a:ext>
            </a:extLst>
          </p:cNvPr>
          <p:cNvGrpSpPr/>
          <p:nvPr/>
        </p:nvGrpSpPr>
        <p:grpSpPr>
          <a:xfrm>
            <a:off x="3558551" y="2019295"/>
            <a:ext cx="2214950" cy="1191399"/>
            <a:chOff x="3698263" y="2019295"/>
            <a:chExt cx="2214950" cy="11913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092876-A0BD-0F71-2AD1-9E94904F567E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91FB5E-8A39-BE29-6938-B3A9C77B4E77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97569E-370D-2A91-B253-81EE95E2A0C6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DC52F6-7843-7FF9-13CC-D53F4FBCB2E5}"/>
              </a:ext>
            </a:extLst>
          </p:cNvPr>
          <p:cNvGrpSpPr/>
          <p:nvPr/>
        </p:nvGrpSpPr>
        <p:grpSpPr>
          <a:xfrm>
            <a:off x="6566679" y="2019295"/>
            <a:ext cx="2293495" cy="1191399"/>
            <a:chOff x="6566680" y="2019295"/>
            <a:chExt cx="2293495" cy="11913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DC829-921B-3DC5-AE1D-2537A7561F3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B97F5E-CCEF-400D-EF8C-69532EDCEB25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CE2098-5743-C6F5-1F5F-EB183A2F85F3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8163A8-BCBC-7F4E-C49F-26AD5D17D3D8}"/>
              </a:ext>
            </a:extLst>
          </p:cNvPr>
          <p:cNvGrpSpPr/>
          <p:nvPr/>
        </p:nvGrpSpPr>
        <p:grpSpPr>
          <a:xfrm>
            <a:off x="3558551" y="3546752"/>
            <a:ext cx="2136401" cy="1198965"/>
            <a:chOff x="726949" y="2011729"/>
            <a:chExt cx="2136401" cy="11989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726949" y="2933695"/>
              <a:ext cx="9985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Imperial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641349" y="201172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104, 40, 96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#682860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726949" y="2011729"/>
              <a:ext cx="914400" cy="9144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D254C-0C2B-E90B-60AE-D6501D23093A}"/>
              </a:ext>
            </a:extLst>
          </p:cNvPr>
          <p:cNvGrpSpPr/>
          <p:nvPr/>
        </p:nvGrpSpPr>
        <p:grpSpPr>
          <a:xfrm>
            <a:off x="726948" y="2006046"/>
            <a:ext cx="2057855" cy="1191399"/>
            <a:chOff x="6566680" y="5081775"/>
            <a:chExt cx="2057855" cy="11913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C41DC6-CFA6-D30F-6DFF-419BAD8A2C8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CE0A5A-78E7-919D-02ED-406ED17950C8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D43A5-9A9C-3B6C-6821-CE39D95FE21F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B38728-3C3A-A231-E3E9-73B32A222C31}"/>
              </a:ext>
            </a:extLst>
          </p:cNvPr>
          <p:cNvGrpSpPr/>
          <p:nvPr/>
        </p:nvGrpSpPr>
        <p:grpSpPr>
          <a:xfrm>
            <a:off x="726948" y="3541069"/>
            <a:ext cx="2394292" cy="1191399"/>
            <a:chOff x="726948" y="3546752"/>
            <a:chExt cx="2394292" cy="11913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8E9EA4-2594-F696-91C9-7FF04FC8223C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89F21F-3603-616F-10C7-5DC99D45066B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BB335A-D431-B616-5912-0DBE7C7A1F47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256055-2C34-5AC3-951A-2AEA21C78017}"/>
              </a:ext>
            </a:extLst>
          </p:cNvPr>
          <p:cNvGrpSpPr/>
          <p:nvPr/>
        </p:nvGrpSpPr>
        <p:grpSpPr>
          <a:xfrm>
            <a:off x="3558551" y="2013612"/>
            <a:ext cx="2214950" cy="1191399"/>
            <a:chOff x="3698263" y="2019295"/>
            <a:chExt cx="2214950" cy="11913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5F135F-365A-95E1-5C88-503DC7BB6BF8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F380E28-3F26-1F0E-67DB-0B99DBD1E1D1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140908-9F41-5692-3C52-80B7BAAA1AFF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30833A-4F1E-226A-A24A-9D35F51250B3}"/>
              </a:ext>
            </a:extLst>
          </p:cNvPr>
          <p:cNvGrpSpPr/>
          <p:nvPr/>
        </p:nvGrpSpPr>
        <p:grpSpPr>
          <a:xfrm>
            <a:off x="6566679" y="2013612"/>
            <a:ext cx="2293495" cy="1191399"/>
            <a:chOff x="6566680" y="2019295"/>
            <a:chExt cx="2293495" cy="11913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1D85B6-BFB5-8E22-F333-471FAF23FFC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706927C-7A37-6612-A3CE-1A1055706F9B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971ED8-7CD8-8474-48EE-4A7161279444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66567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BA785F-AA9F-B7B0-64F8-DCEB019FF1F3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8744D1-047D-389C-AC60-6AB2067BB31D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85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F448855-8336-E80D-6994-CC514B7E8757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F7AB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F7AB19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D67F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D67F15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D646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D64615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F731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F73119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7EA09C-DFD2-3907-FD78-A493287B7A02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150FF20-3B4E-4DA4-66C6-9E3C5F3F43E7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F0A1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F0A16C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6E4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6E4931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BA5B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BASB1C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CE450A-1AFE-F4DF-0262-B7BDF44BD7EB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8260A6-2DDF-F0D0-3200-2946400ADB80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A1450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A14508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4B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4BED3B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50C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250CED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2010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2010A1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DE4DF3-4914-11B6-BBA5-663FEF64FA7A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694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063F01D-A4B8-0817-65FB-DFF34414BD69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FF8C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FF8C40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009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0098A1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4E2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24E2ED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A147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A1470C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8DC33A-D3AE-96D5-0154-628AF2C1B114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57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1C99FF-A38D-4D7B-232B-429BA07244AB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28A1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28A164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2FED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2FED8D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084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0848A1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187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1871ED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91B253-27E5-91EB-AF21-6831C7AD618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938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6BF8877-4981-D8F2-2802-368054FD94B4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3BED9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3BED93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0C6A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0C6AED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ED2F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ED2F18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EDAC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EDAC2F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C03A9-C2D8-CFFE-9534-29880D244EFA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48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9844CD6-3912-5B0C-8519-73722188C50D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C7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C7ED3B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0CE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0CE1ED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A418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A418ED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ED66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ED660C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4F7CC2-96FC-80EE-125B-726AA2134D29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1A4AAA-5EBF-2C7B-BE97-C08782542986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8772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87724A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60E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60EFCF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09BA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09BA61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BA7E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BA7E09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4AAF1C0-31C4-8CB6-2815-9A7FC807F7B2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FF6DC91-8EC7-033B-FBEE-DFED9A3EDE2F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FA7A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FA7625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D468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D46820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AD55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AD551A</a:t>
                  </a:r>
                </a:p>
              </p:txBody>
            </p:sp>
          </p:grpSp>
        </p:grpSp>
      </p:grp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98FF8CD-5BC4-6538-D70B-6EAF3487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F716D01-3DF7-68D3-9BE9-1E5FB30D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469A60-07FF-EE0F-A059-BDE038928956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9096D4-A5E7-BF15-AD43-3F9C89985487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1836F03-2ABC-CB33-1846-9DC33028CB35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8541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85412D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8F38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8F3831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8F31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8F3176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792D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792D85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B5FF9A-3368-B424-5858-7938B14AB3A6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AF946C3-7E36-0100-7007-18624846111D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8E62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8E626D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C487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C48796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451B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451B25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05564D-4A0A-9540-D30A-B5225A3BD8EF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6FAFA67-49BC-45C2-1668-FB8EC5792CEC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787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78743B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361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236178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43A2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43A2C4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26F480-F281-DD4C-3183-6DB618B709D2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720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D05FAE-ED27-9BE9-277C-4CB23B8FDC93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C46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C46078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25C4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25C43D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F78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2F783A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9C7F35-E09F-943A-91B2-EA39FC8CABAF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97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F5556BE-71E5-0350-BB45-8081C18D1722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93C4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93C460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5778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577835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39C4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39C49D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2978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297861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EE51AD-7BF0-F187-9432-CF64BF0C805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886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2656E8-6F0F-E6A6-6B7B-FA03CC92A000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5A7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5A783B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237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237860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6E2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6E2978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784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784435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55F1CD-E3FD-776D-2F8E-7F21A58C68D7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37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D18D542-A96E-1C03-3451-9696D8BFB24C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786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78683b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237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237830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293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293978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7823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782337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C581B6-C628-714A-8895-C790B0296028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C77FBCF-F66E-3A05-4A71-3889ABA195B8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DEBA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DEBAAF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5D85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5D8555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70AB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70AB32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AB4D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AB4D32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6BDBCA-BD65-D80D-1041-778FA170ACF6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794864-3BDF-4DE0-7132-B962991393CB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8534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853447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5E25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5E2532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3816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38161E</a:t>
                  </a:r>
                </a:p>
              </p:txBody>
            </p:sp>
          </p:grp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52BE9-2CE1-996F-7B35-C668B83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3DE205B-AB8D-FD4A-5969-751CDC36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10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122A303-F470-A1A3-A0B2-FDF931E94995}"/>
              </a:ext>
            </a:extLst>
          </p:cNvPr>
          <p:cNvSpPr/>
          <p:nvPr/>
        </p:nvSpPr>
        <p:spPr>
          <a:xfrm>
            <a:off x="8132064" y="3813048"/>
            <a:ext cx="4059936" cy="3044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Right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A137D-21FC-C5C4-71A5-15ED2D1D47C6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CCCA1-4FCA-9B93-7FB0-5FA45AD5C5A4}"/>
              </a:ext>
            </a:extLst>
          </p:cNvPr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C434A-074E-A0B6-2179-E7302BEC684B}"/>
              </a:ext>
            </a:extLst>
          </p:cNvPr>
          <p:cNvSpPr/>
          <p:nvPr/>
        </p:nvSpPr>
        <p:spPr>
          <a:xfrm>
            <a:off x="5690614" y="3813048"/>
            <a:ext cx="2441448" cy="3044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Left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87C13-0AFC-B43B-A30B-9D728FFD7F8F}"/>
              </a:ext>
            </a:extLst>
          </p:cNvPr>
          <p:cNvSpPr/>
          <p:nvPr/>
        </p:nvSpPr>
        <p:spPr>
          <a:xfrm>
            <a:off x="0" y="6115550"/>
            <a:ext cx="12192000" cy="74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C6A97-4BDA-D09E-199D-D7E29F2D21BB}"/>
              </a:ext>
            </a:extLst>
          </p:cNvPr>
          <p:cNvSpPr/>
          <p:nvPr/>
        </p:nvSpPr>
        <p:spPr>
          <a:xfrm>
            <a:off x="-2" y="5328799"/>
            <a:ext cx="12192000" cy="786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B134, A105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DD9162-BC72-CA88-CD2A-48B6CE2C7737}"/>
              </a:ext>
            </a:extLst>
          </p:cNvPr>
          <p:cNvSpPr/>
          <p:nvPr/>
        </p:nvSpPr>
        <p:spPr>
          <a:xfrm>
            <a:off x="0" y="5087463"/>
            <a:ext cx="12192000" cy="248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CCFA8-9400-A44B-964B-4481AA18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AD6CF-28FE-C1B9-26FA-1312EF7C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220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6B2837-293F-0CDF-DE27-E040DD002A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A98C7B-C670-3E7B-444B-7BE1881C3B23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FD82EE-1855-3584-2742-0E85FFA55F9B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745D33-5E04-1F30-BE01-FFB667BAFFBD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C10F5-98B5-88D2-A896-8F8AEDF6C869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50F8CB-B0BF-F21E-CAB6-7E2CE16D9CF2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3A283D-1E6E-F9E5-E188-5D79911C579A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50D842-7236-8C54-CC23-ED82DC65C82A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001A1B-0DCF-E59D-28FF-CD11AD96B1D7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C5C7DA-56A3-C50D-039B-080BC98B354B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DB494E-917E-2C1C-8CE7-5891ACE67A54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460AD8-868A-23AB-1884-BDBA7E62BAB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145EBC-4E6C-53E1-7C84-59EA781EE10A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611ED7-1E5A-5C6E-08C0-2789D18932C3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7A0AA6-3AC4-2E42-B5EF-8D3EBEE7B4B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15A919-E303-6A02-6193-814CB66690FB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BB672E-1FB1-3270-5C20-36A83366C0B9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81C3D4-AE64-6103-BE74-D163AA9A227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9B2C63-5091-9D16-4BBB-7F53F59B7CA9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561FE89-51B5-69E6-51CB-1408892CDCE2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2E02BD-4422-D442-5841-BB851EB3D557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1B06DBEF-C06E-19DE-140D-16F419671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0A86583-31E0-3337-3A34-9AD00A9B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04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D071AE-090E-27C3-6B0A-6FB387ADE15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90550"/>
            <a:ext cx="11943588" cy="5676900"/>
            <a:chOff x="3491948" y="597673"/>
            <a:chExt cx="2743200" cy="2743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41B876-7339-ADEA-DB84-D00CDBDBAA88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009263-B5A1-2813-3AF7-6C94EF5061FC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DEB7A71-82D9-AE04-A933-60AD0463F800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32DC82-52C2-2EDE-82AC-918E6EB8F54D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FEF0F-23E4-4460-0766-9BE544A8A469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8BC92C-B879-6B8C-3514-149E8785CB68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0CFC9A6-A34F-D135-9B7A-05B4A2CF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B0E17F-7223-04BB-8D6D-202271E8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14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470A54-28B7-1104-28D7-3D64DD835105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1915898" y="-1136066"/>
            <a:ext cx="5636968" cy="9130132"/>
            <a:chOff x="-5810250" y="-21419220"/>
            <a:chExt cx="19202400" cy="311019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3626BD-CE92-BC29-A658-02A781DFA916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41ECA41-9FE8-43E3-4B21-D3F941150638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4E12A997-6924-F25F-485E-88982E933645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7B28C689-45C4-5EAB-DF78-545A3AEFC523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481992FB-9070-C3B5-48FC-A07915CE09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345B5630-A060-0351-9457-073532036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6" name="Rectangle 15">
                          <a:extLst>
                            <a:ext uri="{FF2B5EF4-FFF2-40B4-BE49-F238E27FC236}">
                              <a16:creationId xmlns:a16="http://schemas.microsoft.com/office/drawing/2014/main" id="{83118C9B-FA6F-29C2-941D-38C83A6ED9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4BF37596-FB36-4240-CDB0-5CC0F1A126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6F7CB26A-89B6-58FF-37FD-DC60F953B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C165046B-256C-0C7A-7C3A-B5ED5C74D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0A68434B-C119-C12D-B98B-CFEB69EC789A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5750826-16DB-0205-8698-8CCBE6538703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052EA4-0254-B9D5-6221-57F881FD5ADF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3CC188-882D-3A14-B67B-2903510D94CE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AE5E132-C46A-16CE-7A40-12189DE7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077144-0974-6FAC-9731-7071447A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13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C3FF8-6865-068B-39A7-444DB7E51C8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685800"/>
            <a:ext cx="11887200" cy="5486400"/>
            <a:chOff x="114300" y="114300"/>
            <a:chExt cx="11887200" cy="5486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93F45E-E622-CA1C-D840-62043D648961}"/>
                </a:ext>
              </a:extLst>
            </p:cNvPr>
            <p:cNvGrpSpPr/>
            <p:nvPr/>
          </p:nvGrpSpPr>
          <p:grpSpPr>
            <a:xfrm>
              <a:off x="114300" y="114300"/>
              <a:ext cx="11887200" cy="914400"/>
              <a:chOff x="114300" y="114300"/>
              <a:chExt cx="11887200" cy="9144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C8D75A0-075F-F032-3884-05951CFB27C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D38F4E0-3312-B956-6DDE-55DC43A237C2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5106E03-0149-D112-45D5-616F27E7FBE7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35C78BD-085D-C571-2218-E183ED7D8063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671D59-7F04-E852-DDC3-F7C8EAC64AE6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18E02FF-3F14-4D6A-BF7A-2B15BD3FFA3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5820C76-5D4A-AB76-B25E-494B7802981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A7E0807-7CCA-1876-8896-A971149A529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AD9141E-E197-0D7B-CCA2-15D0F36107C1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84D6D87-9A7A-5364-0DAA-C8D827F2B0B4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1216664-A1BE-8B17-5128-16E8D0E4AD8F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061FA-6FD2-C440-1B04-D5F0F44E9F5B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C64D4D7-D5E2-602F-BD0D-8BDB0DF94E37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E34428-5545-468F-5296-F2216A393A26}"/>
                </a:ext>
              </a:extLst>
            </p:cNvPr>
            <p:cNvGrpSpPr/>
            <p:nvPr/>
          </p:nvGrpSpPr>
          <p:grpSpPr>
            <a:xfrm>
              <a:off x="114300" y="1028700"/>
              <a:ext cx="11887200" cy="914400"/>
              <a:chOff x="114300" y="114300"/>
              <a:chExt cx="11887200" cy="9144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C893FB9-47EA-1B88-8320-61E704120886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6641EC-60C1-D47A-0D6F-EC7002B1B04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53E3E5-0DE3-D61C-BC62-8636B05DE475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B28C078-557B-AF25-47B3-DC7D8852AE2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4630F20-971E-A96F-7F71-47DE509A9B2B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C56F47-E806-5DB8-81D9-4FED515EBCC3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BC39C11-D52B-164D-0334-6417F3116732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230B27-5BAD-1B8C-A8E0-B8617F27E10E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47B924A-8392-D5A2-98A7-DB06B8B2C37C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F6EFD72-5A3F-F43F-6AFB-392D68BDB216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441D90D-4407-CA25-8D3C-751F2007F5D3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9118D2C-8313-3A43-955C-CEF9477D0327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FEA0CC-AEDB-E52E-99FC-C3ACB25E9E2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31151F-A748-8D93-2A06-839330ACCE25}"/>
                </a:ext>
              </a:extLst>
            </p:cNvPr>
            <p:cNvGrpSpPr/>
            <p:nvPr/>
          </p:nvGrpSpPr>
          <p:grpSpPr>
            <a:xfrm>
              <a:off x="114300" y="1943100"/>
              <a:ext cx="11887200" cy="914400"/>
              <a:chOff x="114300" y="114300"/>
              <a:chExt cx="11887200" cy="9144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504F5AE-74BA-3668-8262-27E9C5464664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D7D71AF-D068-F9C2-B7C7-C5FBE6B5DF5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6A605D-3922-2333-A773-70160088261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92397A-7FAC-F2D5-C55B-18939D63F540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967F80-018E-6299-C693-546BC11A86D9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C83365-6C56-8402-1E09-EEDAE921A56D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DE83FF2-E9D7-423E-C3D3-C5134D731143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61963EF-5305-61C1-831E-4C735A7E363F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CA9BDF5-07FD-F2D3-3DB3-89DF1C614A48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B1A1BE6-7D7A-682B-DC23-9E599D0EFA7D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AA10500-60B0-8A83-0484-218180D36D2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7A7196C-3095-F893-A5D9-8395316204FC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0354CC9-8EF2-CFB4-854D-0472B89876EA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AD5FCE-C31C-2F06-0A78-FA41560BCF2E}"/>
                </a:ext>
              </a:extLst>
            </p:cNvPr>
            <p:cNvGrpSpPr/>
            <p:nvPr/>
          </p:nvGrpSpPr>
          <p:grpSpPr>
            <a:xfrm>
              <a:off x="114300" y="2857500"/>
              <a:ext cx="11887200" cy="914400"/>
              <a:chOff x="114300" y="114300"/>
              <a:chExt cx="11887200" cy="914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E8871FF-90C7-BEA1-EDEB-1D1921123E5D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6885D-3F8D-3399-CEBF-DA90EA93AD7B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413B74C-E27C-1A6C-1317-6E486F4D310D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1D3652B-6FF9-31AD-098D-FEB35B2E4CB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037454-6790-4767-CB05-2E9F7B019548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438458-69CF-3BAB-9671-98EC0B4BBE1A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66C9A1-1A23-FBE9-6828-459A52F12CC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CBBC3DE-B341-AA59-49B3-E28C77C10E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BDE68A7-B3CD-0974-65A9-502A6993960A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6A24990-5B26-40EE-5BE2-70C1CE5E1F89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1A7573E-877F-1E3E-AA75-3F98F7E95019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4A76F8D-D9BB-9DA9-C585-82DEDC861080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84621F-9C6B-8FA6-2D9B-76B750903AF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8DC39C-CEDF-AD39-5221-EB236215B017}"/>
                </a:ext>
              </a:extLst>
            </p:cNvPr>
            <p:cNvGrpSpPr/>
            <p:nvPr/>
          </p:nvGrpSpPr>
          <p:grpSpPr>
            <a:xfrm>
              <a:off x="114300" y="3771900"/>
              <a:ext cx="11887200" cy="914400"/>
              <a:chOff x="114300" y="114300"/>
              <a:chExt cx="11887200" cy="9144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E67037-7953-D503-A325-B1EBF7303D53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9DFBA73-8248-0990-5F1B-BA627D9269FE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E121A8-6EEE-6381-B649-FF5ADFFE54A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644161-DF1E-A6DA-E573-63E965F4495E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D8DB018-831A-584C-3C80-808C9E1A1A3E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29FA40-F85B-2EA6-55AE-D244135983A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AF0C92-2707-B3E0-0410-E9A7CE546BD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DF7FA8-5162-09A1-8A1F-4305DFB812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BCF1B8D-3457-F9A1-90FA-FB431CD3DB07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F6BBD0-5777-CB71-7F91-97EEA1BE3191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249AA9-AB24-6C33-BC8B-558A36E64662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783F5F-1756-DC7A-8F90-EFA60C905391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500EA37-5735-D44C-2FDC-FCC7B8311A4C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7DB7A2-B2C1-5C3C-8B48-AC20B1FEDF3B}"/>
                </a:ext>
              </a:extLst>
            </p:cNvPr>
            <p:cNvGrpSpPr/>
            <p:nvPr/>
          </p:nvGrpSpPr>
          <p:grpSpPr>
            <a:xfrm>
              <a:off x="114300" y="4686300"/>
              <a:ext cx="11887200" cy="914400"/>
              <a:chOff x="114300" y="114300"/>
              <a:chExt cx="11887200" cy="914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948BCF-5AEA-B774-2DC8-2AB7AD07297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94C55B-FBFF-7F56-16DD-2B3D7CB43845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BA3B52-A0F3-807A-0371-D3EE3424AC60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D8D11-AE7C-5F22-ABC5-110E3AA5D8EF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31C45E-D481-54F8-6190-1363A833A831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8572A-5205-ACB1-D412-2CB4E2ADD821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BE521F-2B26-552C-1FD9-482D869F77DF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107527-85A3-184D-978E-7647CE71806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3C88B0-1E1E-2BC0-2879-9D6F6C1BE4C4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EFFA9B-6225-EF62-BC8A-4E34F0DCCE17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C53F46-D7DB-B997-7D23-EC0F959518A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D8485D-AC62-8DFA-0E1E-BC9E6E4B1E5E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0EE2FBC-A9B8-3E4B-8ECF-A56C5ABEF59B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9" name="Footer Placeholder 88">
            <a:extLst>
              <a:ext uri="{FF2B5EF4-FFF2-40B4-BE49-F238E27FC236}">
                <a16:creationId xmlns:a16="http://schemas.microsoft.com/office/drawing/2014/main" id="{67309F8E-C18A-CE4A-9A0C-15C1A56F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DB432D6D-77B9-5E2B-3D96-82397CC7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671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A4948C-9399-2E4B-0D76-7FA5B624DB72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261092"/>
            <a:ext cx="13199392" cy="7380185"/>
            <a:chOff x="-503697" y="-793932"/>
            <a:chExt cx="13199392" cy="73801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226BF1-0173-4899-FD71-911EB53CA56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AA8287-72E8-D044-6383-5D80CD4503CD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B66907-25C3-5104-3CEA-EBB61B32D57B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94876-A84E-0E8D-71EC-BE1CF9905C05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BC2B3-D2B2-72EA-0B5E-787F3551B568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58AAC-70B0-43CC-A3F9-A7A9488BFCFD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BB7428-C7D6-A29B-55DE-41A9BBB58490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42098F-84CE-08BA-1BB2-DACBC8E18E5A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0EEB36-137B-6C1C-7D91-9F8730888F7D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600A30-C649-331A-AE6F-002A1B0CCECE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600EA9-0DBC-9778-E683-52769880DCAD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C9802C-088C-2FA7-955A-79714B1DE2F6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96890-26F9-7869-423C-7FDE143C7A09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112BBD-0CF2-3759-DBF3-F77A813E780A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29C4A4-2DA3-F8C3-B17F-192690D616F7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60545E-6978-8481-5DCA-D879F28BE88C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F1DD1E-D167-D3BD-2EAA-09AA4FFA484C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FCFEAE-7B49-F4C1-15AC-C1FE91D5F76D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01F451-522B-E41E-A547-C21DAB0EA1D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B164CF-2260-8312-F642-B26A97EF45C0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6F715A-56F9-7D2B-07F1-D56B4053F4C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E65D6F-643D-CD3A-6D17-2E7C6F6B5FB3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46332B-1173-D88E-0644-26CC9F246D11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36E51C-814B-0BED-21C1-A12EA22BE3FE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AFC2F2-1C15-EC7C-D214-AD29400DCE8F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BC8C35-E620-245C-20CD-8E462B2D43A6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78B9FF-6E3B-FC5B-E966-DD5040A72816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697949-8266-0B45-D21C-463414DFA3DA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05EB4C-826F-B790-B107-5DB8375CB3A0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CF31DA-425B-43BC-2A69-E153C8CEE1D7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64C707-BB5F-35CE-130C-18B95D126DFE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CE4C1A-48E9-E53D-6766-575338EC7FB0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A7F035-8B33-4A60-5543-3D5C79CE8743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C77B0-50DE-212C-1D05-56392E148B71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50996B-2CC7-A9C4-AA7E-49274C77E523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225C04-CA55-21FC-C1C2-0BD3270A05CC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3587BA-1C7F-E12C-B1C2-AD846F7F7637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35CEB4-4AD1-6579-2991-F2B4EE8CDCC6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DE6FE3-BFD7-AABC-EC09-1CFA9D2DA1C7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86E19E-4D7A-3FE6-9CDB-7EDD26C5ABC4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8A8572-6245-53AD-DB4C-3B0B942A6B8C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9CF7BA-81FB-BD1E-4A56-D6E3B2E24113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6EB0B8-6093-D0A7-A9CA-B2078A822CCF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A8F99D-694A-B4F2-2757-C2AD9C80C78F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8436C1-106D-A991-590C-2C6BC1C9CE0B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5374808-5F1B-C9F3-19E9-3594EF3CFEB8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76A60D-02E9-11CB-CB0C-32B57BFD48C6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A7B83A-00E3-ABE9-2CBE-A95DB68819BE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A93D03C-1A3D-3A66-D5C5-357763A7089D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93BB34-454C-9038-164B-43E82949EE4A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9D29ADA-26DC-731B-48F0-D9852674878B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D585A4-DF22-335F-D19C-82BC237CE109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AE5E17-CAFF-560F-384B-72CA629F0C21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A2FBC2-32FF-D90A-D581-CD80B17EABB4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FFD5F4E-7B17-F0C9-9A18-F2505569E699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D532F8-5693-5B3C-171A-D0EB0B82784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0200D-783D-9459-17D2-912AC5886607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7BCC888-31B7-C82A-B520-2DB2050484BD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51BBCA-343F-6FA9-1143-E1366E78F318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83B13C-FBB9-5375-8C28-738399DC5817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8712A5-6FF4-9F74-4A63-BC34F4212AE5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808B4F6-2AAF-6ED8-38F5-07B7A6B27840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96E2C4-EFD2-109F-5A92-4A729F8CD623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5135F55-5E6E-1523-F8B2-4337F76C6EB1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2C7B4D-283B-AA7D-1626-5BA5A0FABA42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016188-1860-8467-DCED-F19658D09CC1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B992D72-EB13-95A3-DEDD-405411E2AF7F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4EAA152-D36B-1408-23C1-66F621945538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D0434BA-B31D-C4C1-42F8-7D5D4F8A79D6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7701A64-514E-4D83-E7E2-85EBA909FBBE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E1DFCA7-699D-83AD-4554-C8AF6621E9CA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F7B92A-ECC4-D27F-791C-A326D42EDAC4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ECD2BC9-0927-8FB3-21FD-6B78262ADDAD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97BDAC4-D5A8-7EB8-C487-4489BE62B9B3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F0B37F-9222-DC73-A3A5-E99D1D04FAD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B5CCB28-D574-D554-9F22-4C73196D7B55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EDAC7B0-085D-8EEB-B5E4-BE00F2F852E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D5EFB0-BEB5-CCFD-4140-2122E0BB2B91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C735109-5EF9-DE6C-2AFA-014E74282711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37E679F-7E64-76E0-483E-BE7ECEB258A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389F44A-3774-DCDA-7704-0B1CE5EEF92A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E33EDEA-F392-ECB3-E56D-557DCB790985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0400B0F-A1DD-3807-E1F6-9176DAEDC071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AD98AC6-B76B-9BDB-E5C5-89689A7FA638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86C2BD9-D357-BF17-E410-01541BA98102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AE1E69E-7313-99BB-BD15-2E19911012B1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1B4D0D0-239F-69E6-5C85-595B53A07DA5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2E29AC3-E118-6D14-469B-4431DFBFAF3F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443B440-112D-6CEF-A54D-57C4D0A3F253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3184ED-D5FB-8A4E-1300-D0D408BED877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3BFA4F6-45C8-F2BD-67B5-66DD9C305042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CE819F3-8ABC-010C-5569-BB5D0365984A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F71EC91-AD5B-0586-9089-66C907735BB2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77191FF-7F48-89D6-19AB-DC458C32A6B3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DAB293B-5CCC-6D3B-7BFC-5E11F91D7381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D689373-3B21-769C-93A7-739367444289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9807477-B9BE-DCAC-20CB-49F0F5A93A2D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A12E529-42DF-A2C4-8769-F8E9D1A16813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7F8C739-5643-844B-0CC9-605FC91EA62E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3871663-A296-878A-94DA-9205BD55FAD6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5AB9E38-7672-181A-14AC-26583E978A7C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2EF0A05-B2A0-9277-AC97-3CE6290D21D4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7C7A935-C597-8EFC-F889-F362172378B2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72FFC42-9358-E633-CCE7-7C96888C1DDB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7613E95-370E-FCE4-5171-F688C957783E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1A5B913-9BFF-14B0-D5BE-2BD54288B244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1" name="Footer Placeholder 110">
            <a:extLst>
              <a:ext uri="{FF2B5EF4-FFF2-40B4-BE49-F238E27FC236}">
                <a16:creationId xmlns:a16="http://schemas.microsoft.com/office/drawing/2014/main" id="{14FA23A2-1CB4-B33B-4C7A-8DA289B6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" name="Slide Number Placeholder 111">
            <a:extLst>
              <a:ext uri="{FF2B5EF4-FFF2-40B4-BE49-F238E27FC236}">
                <a16:creationId xmlns:a16="http://schemas.microsoft.com/office/drawing/2014/main" id="{09F7E781-3709-574F-21C8-92E54756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4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Cassie Bentley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9392"/>
            <a:ext cx="9601200" cy="708485"/>
          </a:xfrm>
        </p:spPr>
        <p:txBody>
          <a:bodyPr/>
          <a:lstStyle/>
          <a:p>
            <a:r>
              <a:rPr lang="en-US" sz="4000"/>
              <a:t>Project Background</a:t>
            </a:r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917F80-F1EB-D28E-220A-58AA18CB42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41476" y="1133061"/>
            <a:ext cx="3635882" cy="4863547"/>
          </a:xfrm>
          <a:prstGeom prst="rect">
            <a:avLst/>
          </a:prstGeom>
          <a:ln w="57150">
            <a:solidFill>
              <a:schemeClr val="bg2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FCB54E-1BDD-7FA4-2352-38CB72107824}"/>
              </a:ext>
            </a:extLst>
          </p:cNvPr>
          <p:cNvSpPr/>
          <p:nvPr/>
        </p:nvSpPr>
        <p:spPr>
          <a:xfrm>
            <a:off x="642829" y="1023830"/>
            <a:ext cx="5182746" cy="51334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aseline="0">
                <a:solidFill>
                  <a:srgbClr val="222222"/>
                </a:solidFill>
                <a:latin typeface="Arial"/>
              </a:rPr>
              <a:t>Original press created in 2020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399F1C-5B18-DB5B-7E0F-FDDDF5F2ED72}"/>
              </a:ext>
            </a:extLst>
          </p:cNvPr>
          <p:cNvSpPr/>
          <p:nvPr/>
        </p:nvSpPr>
        <p:spPr>
          <a:xfrm>
            <a:off x="637100" y="1934792"/>
            <a:ext cx="5188475" cy="51334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rgbClr val="222222"/>
                </a:solidFill>
                <a:latin typeface="Arial"/>
              </a:rPr>
              <a:t>Press applies 6 tons of pressure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5388BC-8DD5-9854-C260-157764B523DA}"/>
              </a:ext>
            </a:extLst>
          </p:cNvPr>
          <p:cNvSpPr/>
          <p:nvPr/>
        </p:nvSpPr>
        <p:spPr>
          <a:xfrm>
            <a:off x="631370" y="2845755"/>
            <a:ext cx="5194205" cy="51334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rgbClr val="222222"/>
                </a:solidFill>
                <a:latin typeface="Arial"/>
                <a:cs typeface="Arial"/>
              </a:rPr>
              <a:t>Bearings are heated to 600 degrees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C3380F-C09F-9959-A745-D6E38311B569}"/>
              </a:ext>
            </a:extLst>
          </p:cNvPr>
          <p:cNvSpPr/>
          <p:nvPr/>
        </p:nvSpPr>
        <p:spPr>
          <a:xfrm>
            <a:off x="642830" y="3756717"/>
            <a:ext cx="5182745" cy="51334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rgbClr val="222222"/>
                </a:solidFill>
                <a:latin typeface="Arial"/>
                <a:cs typeface="Arial"/>
              </a:rPr>
              <a:t>Shaft is pressed to bearing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FC2D02-2856-3F08-EEA0-CF4AAE3EA891}"/>
              </a:ext>
            </a:extLst>
          </p:cNvPr>
          <p:cNvSpPr/>
          <p:nvPr/>
        </p:nvSpPr>
        <p:spPr>
          <a:xfrm>
            <a:off x="637100" y="4667680"/>
            <a:ext cx="5188475" cy="51334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rgbClr val="222222"/>
                </a:solidFill>
                <a:latin typeface="Arial"/>
                <a:cs typeface="Arial"/>
              </a:rPr>
              <a:t>Press has two button engagement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031FDA-A1B9-7D46-80B4-89C708AB0CF6}"/>
              </a:ext>
            </a:extLst>
          </p:cNvPr>
          <p:cNvSpPr/>
          <p:nvPr/>
        </p:nvSpPr>
        <p:spPr>
          <a:xfrm>
            <a:off x="631370" y="5578642"/>
            <a:ext cx="5194205" cy="519076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aseline="0">
                <a:solidFill>
                  <a:srgbClr val="222222"/>
                </a:solidFill>
                <a:latin typeface="Arial"/>
                <a:ea typeface="Arial"/>
                <a:cs typeface="Arial"/>
              </a:rPr>
              <a:t>Base plate height is fixed</a:t>
            </a:r>
            <a:r>
              <a:rPr lang="en-US" sz="2400">
                <a:solidFill>
                  <a:srgbClr val="222222"/>
                </a:solidFill>
                <a:latin typeface="Arial"/>
                <a:ea typeface="Arial"/>
                <a:cs typeface="Arial"/>
              </a:rPr>
              <a:t>​</a:t>
            </a:r>
            <a:endParaRPr lang="en-US" sz="2400">
              <a:solidFill>
                <a:srgbClr val="22222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2982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49155"/>
            <a:ext cx="9585948" cy="645812"/>
          </a:xfrm>
        </p:spPr>
        <p:txBody>
          <a:bodyPr/>
          <a:lstStyle/>
          <a:p>
            <a:r>
              <a:rPr lang="en-US" sz="4000"/>
              <a:t>Key Goals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Cassie Bentley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1978D3-D3C5-9312-0554-340BF6B9B840}"/>
              </a:ext>
            </a:extLst>
          </p:cNvPr>
          <p:cNvSpPr/>
          <p:nvPr/>
        </p:nvSpPr>
        <p:spPr>
          <a:xfrm>
            <a:off x="193008" y="2476500"/>
            <a:ext cx="1835837" cy="1832157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cs typeface="Calibri"/>
              </a:rPr>
              <a:t>Modular Baseplate</a:t>
            </a:r>
            <a:endParaRPr lang="en-US">
              <a:solidFill>
                <a:schemeClr val="tx1"/>
              </a:solidFill>
              <a:cs typeface="Calibri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E419F94-5D52-AFA5-A212-DE77A8D8B197}"/>
              </a:ext>
            </a:extLst>
          </p:cNvPr>
          <p:cNvSpPr/>
          <p:nvPr/>
        </p:nvSpPr>
        <p:spPr>
          <a:xfrm>
            <a:off x="2302188" y="2468394"/>
            <a:ext cx="1834632" cy="1828411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cs typeface="Calibri"/>
              </a:rPr>
              <a:t>Press Bearing On Shaft Stud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A2D5A22-EAAB-A346-41B7-806BAA6B5DB1}"/>
              </a:ext>
            </a:extLst>
          </p:cNvPr>
          <p:cNvSpPr/>
          <p:nvPr/>
        </p:nvSpPr>
        <p:spPr>
          <a:xfrm>
            <a:off x="4412380" y="2474346"/>
            <a:ext cx="1832090" cy="1828813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cs typeface="Calibri"/>
              </a:rPr>
              <a:t>Ensure Safety Of User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31BC3C7-10BD-08F6-1E59-A4D8B6E05EEA}"/>
              </a:ext>
            </a:extLst>
          </p:cNvPr>
          <p:cNvSpPr/>
          <p:nvPr/>
        </p:nvSpPr>
        <p:spPr>
          <a:xfrm>
            <a:off x="6525867" y="2484607"/>
            <a:ext cx="1838912" cy="182620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cs typeface="Calibri"/>
              </a:rPr>
              <a:t>Allow User Ease Of Usage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FE60B2F-2530-4902-7CE4-CBFFC9837CAD}"/>
              </a:ext>
            </a:extLst>
          </p:cNvPr>
          <p:cNvSpPr/>
          <p:nvPr/>
        </p:nvSpPr>
        <p:spPr>
          <a:xfrm>
            <a:off x="8682164" y="2512978"/>
            <a:ext cx="1832041" cy="1832041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cs typeface="Calibri"/>
              </a:rPr>
              <a:t>Optimize Cost</a:t>
            </a:r>
            <a:r>
              <a:rPr lang="en-US" b="1">
                <a:solidFill>
                  <a:srgbClr val="FFFFFF"/>
                </a:solidFill>
                <a:cs typeface="Calibri"/>
              </a:rPr>
              <a:t> </a:t>
            </a:r>
            <a:endParaRPr lang="en-US">
              <a:solidFill>
                <a:srgbClr val="FFFFFF"/>
              </a:solidFill>
              <a:cs typeface="Calibri"/>
            </a:endParaRPr>
          </a:p>
        </p:txBody>
      </p:sp>
      <p:pic>
        <p:nvPicPr>
          <p:cNvPr id="7" name="Graphic 6" descr="Construction worker male with solid fill">
            <a:extLst>
              <a:ext uri="{FF2B5EF4-FFF2-40B4-BE49-F238E27FC236}">
                <a16:creationId xmlns:a16="http://schemas.microsoft.com/office/drawing/2014/main" id="{440FA021-54D1-06D0-1CE0-59171C589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73115" y="1517072"/>
            <a:ext cx="834471" cy="845128"/>
          </a:xfrm>
          <a:prstGeom prst="rect">
            <a:avLst/>
          </a:prstGeom>
        </p:spPr>
      </p:pic>
      <p:pic>
        <p:nvPicPr>
          <p:cNvPr id="8" name="Graphic 7" descr="Checkbox Checked with solid fill">
            <a:extLst>
              <a:ext uri="{FF2B5EF4-FFF2-40B4-BE49-F238E27FC236}">
                <a16:creationId xmlns:a16="http://schemas.microsoft.com/office/drawing/2014/main" id="{0D1A7C1E-F347-5A10-16B0-4CCA58F099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92566" y="1512651"/>
            <a:ext cx="914400" cy="914400"/>
          </a:xfrm>
          <a:prstGeom prst="rect">
            <a:avLst/>
          </a:prstGeom>
        </p:spPr>
      </p:pic>
      <p:pic>
        <p:nvPicPr>
          <p:cNvPr id="15" name="Graphic 14" descr="Plate with solid fill">
            <a:extLst>
              <a:ext uri="{FF2B5EF4-FFF2-40B4-BE49-F238E27FC236}">
                <a16:creationId xmlns:a16="http://schemas.microsoft.com/office/drawing/2014/main" id="{681E8DBF-2070-FB4B-E07E-6909E1BE3C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3375" y="1601821"/>
            <a:ext cx="914400" cy="914400"/>
          </a:xfrm>
          <a:prstGeom prst="rect">
            <a:avLst/>
          </a:prstGeom>
        </p:spPr>
      </p:pic>
      <p:pic>
        <p:nvPicPr>
          <p:cNvPr id="17" name="Graphic 16" descr="Arrow Down with solid fill">
            <a:extLst>
              <a:ext uri="{FF2B5EF4-FFF2-40B4-BE49-F238E27FC236}">
                <a16:creationId xmlns:a16="http://schemas.microsoft.com/office/drawing/2014/main" id="{B8CEC0D0-D70C-E9A8-6350-11C585A35D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03311" y="1528009"/>
            <a:ext cx="587830" cy="530537"/>
          </a:xfrm>
          <a:prstGeom prst="rect">
            <a:avLst/>
          </a:prstGeom>
        </p:spPr>
      </p:pic>
      <p:pic>
        <p:nvPicPr>
          <p:cNvPr id="18" name="Graphic 17" descr="Comb outline">
            <a:extLst>
              <a:ext uri="{FF2B5EF4-FFF2-40B4-BE49-F238E27FC236}">
                <a16:creationId xmlns:a16="http://schemas.microsoft.com/office/drawing/2014/main" id="{51E80B62-3D30-A64E-ADFF-DBA264BE6E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700000">
            <a:off x="2842890" y="1791559"/>
            <a:ext cx="914400" cy="914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1A60140-D407-4D15-CB73-F4D27B9C7404}"/>
              </a:ext>
            </a:extLst>
          </p:cNvPr>
          <p:cNvSpPr/>
          <p:nvPr/>
        </p:nvSpPr>
        <p:spPr>
          <a:xfrm>
            <a:off x="2842533" y="2203711"/>
            <a:ext cx="914399" cy="226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 descr="Money with solid fill">
            <a:extLst>
              <a:ext uri="{FF2B5EF4-FFF2-40B4-BE49-F238E27FC236}">
                <a16:creationId xmlns:a16="http://schemas.microsoft.com/office/drawing/2014/main" id="{DE03A45C-3C33-3C4E-C315-C2883271AB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47554" y="1597002"/>
            <a:ext cx="765198" cy="76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78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1977248"/>
          </a:xfrm>
        </p:spPr>
        <p:txBody>
          <a:bodyPr/>
          <a:lstStyle/>
          <a:p>
            <a:pPr algn="ctr"/>
            <a:r>
              <a:rPr lang="en-US" sz="4800"/>
              <a:t>Targets &amp; Metrics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662" y="3882482"/>
            <a:ext cx="9585688" cy="2207168"/>
          </a:xfrm>
        </p:spPr>
        <p:txBody>
          <a:bodyPr vert="horz"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222222"/>
                </a:solidFill>
                <a:latin typeface="Arial"/>
                <a:ea typeface="Calibri"/>
                <a:cs typeface="Arial"/>
              </a:rPr>
              <a:t>Cassie Bentley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7</a:t>
            </a:fld>
            <a:endParaRPr lang="en-US"/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06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26EA7-ED8A-966F-2046-89EEE202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14" y="152608"/>
            <a:ext cx="9585948" cy="699259"/>
          </a:xfrm>
        </p:spPr>
        <p:txBody>
          <a:bodyPr/>
          <a:lstStyle/>
          <a:p>
            <a:r>
              <a:rPr lang="en-US"/>
              <a:t>Targets &amp; Metrics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7A075-EFE3-E04E-BBCF-4ABD1EC30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955594"/>
            <a:ext cx="9585950" cy="413405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cs typeface="Calibri"/>
              </a:rPr>
              <a:t>Safety</a:t>
            </a:r>
          </a:p>
          <a:p>
            <a:r>
              <a:rPr lang="en-US">
                <a:cs typeface="Calibri"/>
              </a:rPr>
              <a:t>Interaction </a:t>
            </a:r>
          </a:p>
          <a:p>
            <a:r>
              <a:rPr lang="en-US">
                <a:cs typeface="Calibri"/>
              </a:rPr>
              <a:t>Functionality 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D6CDA-2628-6F56-7B88-FDBDE922B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D2B6A-E695-B97B-D57B-4465370B4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8</a:t>
            </a:fld>
            <a:endParaRPr lang="en-US"/>
          </a:p>
        </p:txBody>
      </p:sp>
      <p:pic>
        <p:nvPicPr>
          <p:cNvPr id="13" name="Picture 12" descr="A yellow circle with a quarter of a pie chart&#10;&#10;Description automatically generated">
            <a:extLst>
              <a:ext uri="{FF2B5EF4-FFF2-40B4-BE49-F238E27FC236}">
                <a16:creationId xmlns:a16="http://schemas.microsoft.com/office/drawing/2014/main" id="{52526B1D-636A-F881-04DB-86014DEA5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007" y="1119959"/>
            <a:ext cx="7320455" cy="419766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54C37A6-5671-1A49-3C7D-557F6B497E1B}"/>
              </a:ext>
            </a:extLst>
          </p:cNvPr>
          <p:cNvSpPr/>
          <p:nvPr/>
        </p:nvSpPr>
        <p:spPr>
          <a:xfrm>
            <a:off x="6981825" y="2139181"/>
            <a:ext cx="1240221" cy="299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Safety 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9FFC6F-D648-1230-5CD3-44DBEB8AEBC2}"/>
              </a:ext>
            </a:extLst>
          </p:cNvPr>
          <p:cNvSpPr/>
          <p:nvPr/>
        </p:nvSpPr>
        <p:spPr>
          <a:xfrm>
            <a:off x="4853480" y="2964242"/>
            <a:ext cx="1240221" cy="299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Interaction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D91E34-4D12-ED8B-58F7-3D0C52B33F65}"/>
              </a:ext>
            </a:extLst>
          </p:cNvPr>
          <p:cNvSpPr/>
          <p:nvPr/>
        </p:nvSpPr>
        <p:spPr>
          <a:xfrm>
            <a:off x="6913508" y="3883898"/>
            <a:ext cx="1492469" cy="36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Functionality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322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26EA7-ED8A-966F-2046-89EEE202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14" y="152608"/>
            <a:ext cx="9585948" cy="699259"/>
          </a:xfrm>
        </p:spPr>
        <p:txBody>
          <a:bodyPr/>
          <a:lstStyle/>
          <a:p>
            <a:r>
              <a:rPr lang="en-US"/>
              <a:t>Interaction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7A075-EFE3-E04E-BBCF-4ABD1EC30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955594"/>
            <a:ext cx="9585950" cy="413405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cs typeface="Calibri"/>
              </a:rPr>
              <a:t>Interaction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D6CDA-2628-6F56-7B88-FDBDE922B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D2B6A-E695-B97B-D57B-4465370B4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A yellow circle with a quarter of a pie chart&#10;&#10;Description automatically generated">
            <a:extLst>
              <a:ext uri="{FF2B5EF4-FFF2-40B4-BE49-F238E27FC236}">
                <a16:creationId xmlns:a16="http://schemas.microsoft.com/office/drawing/2014/main" id="{6CD02B36-7EEE-8C33-8320-D1866EA692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397" b="-313"/>
          <a:stretch/>
        </p:blipFill>
        <p:spPr>
          <a:xfrm>
            <a:off x="5625664" y="-36177"/>
            <a:ext cx="5059490" cy="55377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478407-33EE-660C-2745-CB1937DAF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45" y="2636000"/>
            <a:ext cx="6438612" cy="34658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2551970-73D3-87B5-E6C6-2AEA88FC8E91}"/>
              </a:ext>
            </a:extLst>
          </p:cNvPr>
          <p:cNvSpPr/>
          <p:nvPr/>
        </p:nvSpPr>
        <p:spPr>
          <a:xfrm>
            <a:off x="8466411" y="2044587"/>
            <a:ext cx="1240221" cy="299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Interaction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83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range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A4660DD5-5B19-4277-805B-7299CA1C93F0}"/>
    </a:ext>
  </a:extLst>
</a:theme>
</file>

<file path=ppt/theme/theme2.xml><?xml version="1.0" encoding="utf-8"?>
<a:theme xmlns:a="http://schemas.openxmlformats.org/drawingml/2006/main" name="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BBB2DEB0-54AC-4CB5-8B7A-BE93DA69F57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AE7466416673479FB92B4C081F04E1" ma:contentTypeVersion="3" ma:contentTypeDescription="Create a new document." ma:contentTypeScope="" ma:versionID="fe1565543ce52d83f19e7170094327a4">
  <xsd:schema xmlns:xsd="http://www.w3.org/2001/XMLSchema" xmlns:xs="http://www.w3.org/2001/XMLSchema" xmlns:p="http://schemas.microsoft.com/office/2006/metadata/properties" xmlns:ns2="74a3e4f0-cfc8-4941-99be-ff3582b49bf2" targetNamespace="http://schemas.microsoft.com/office/2006/metadata/properties" ma:root="true" ma:fieldsID="4a378ccd8a2b1c82cbbb177e690a29b4" ns2:_="">
    <xsd:import namespace="74a3e4f0-cfc8-4941-99be-ff3582b49b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a3e4f0-cfc8-4941-99be-ff3582b49b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C5D12E-7392-43E4-8AAD-B5817AB36C60}">
  <ds:schemaRefs>
    <ds:schemaRef ds:uri="74a3e4f0-cfc8-4941-99be-ff3582b49bf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DF3460A-709C-43A5-A2C9-61E00D094A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3BBCAA-0F86-49D9-B8DC-7DDC9BEBED97}">
  <ds:schemaRefs>
    <ds:schemaRef ds:uri="74a3e4f0-cfc8-4941-99be-ff3582b49bf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1422</Words>
  <Application>Microsoft Office PowerPoint</Application>
  <PresentationFormat>Widescreen</PresentationFormat>
  <Paragraphs>657</Paragraphs>
  <Slides>49</Slides>
  <Notes>4</Notes>
  <HiddenSlides>17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Arial Black</vt:lpstr>
      <vt:lpstr>Arial,Sans-Serif</vt:lpstr>
      <vt:lpstr>Calibri</vt:lpstr>
      <vt:lpstr>Times New Roman</vt:lpstr>
      <vt:lpstr>Orange with Logo</vt:lpstr>
      <vt:lpstr>Garnet with Logo</vt:lpstr>
      <vt:lpstr>Danfoss-Mini TT Shaft Bearing Press</vt:lpstr>
      <vt:lpstr>Team Introductions</vt:lpstr>
      <vt:lpstr>Sponsor and Advisor</vt:lpstr>
      <vt:lpstr>Objective</vt:lpstr>
      <vt:lpstr>Project Background</vt:lpstr>
      <vt:lpstr>Key Goals</vt:lpstr>
      <vt:lpstr>Targets &amp; Metrics</vt:lpstr>
      <vt:lpstr>Targets &amp; Metrics</vt:lpstr>
      <vt:lpstr>Interaction</vt:lpstr>
      <vt:lpstr>Targets &amp; Metrics</vt:lpstr>
      <vt:lpstr>Safety</vt:lpstr>
      <vt:lpstr>Targets &amp; Metrics</vt:lpstr>
      <vt:lpstr>Functionality </vt:lpstr>
      <vt:lpstr>Method of Validation </vt:lpstr>
      <vt:lpstr>Concept Generation</vt:lpstr>
      <vt:lpstr>Concept Generation Tools</vt:lpstr>
      <vt:lpstr>Medium Fidelity Concepts</vt:lpstr>
      <vt:lpstr>Medium Fidelity Concepts</vt:lpstr>
      <vt:lpstr>Medium Fidelity Concepts</vt:lpstr>
      <vt:lpstr>Medium Fidelity Concepts</vt:lpstr>
      <vt:lpstr>Medium Fidelity Concepts</vt:lpstr>
      <vt:lpstr>Medium Fidelity Concepts</vt:lpstr>
      <vt:lpstr>High Fidelity Concepts</vt:lpstr>
      <vt:lpstr>Concept Selection</vt:lpstr>
      <vt:lpstr>Binary Pairwise </vt:lpstr>
      <vt:lpstr>House of Quality</vt:lpstr>
      <vt:lpstr>House of Quality</vt:lpstr>
      <vt:lpstr>Pugh Charts</vt:lpstr>
      <vt:lpstr>Analytical Hierarchy Process</vt:lpstr>
      <vt:lpstr>Final Selection</vt:lpstr>
      <vt:lpstr>Future Work</vt:lpstr>
      <vt:lpstr>Thank you </vt:lpstr>
      <vt:lpstr>Backup Slides</vt:lpstr>
      <vt:lpstr>Danfoss Turbocor® TT series</vt:lpstr>
      <vt:lpstr>Machine Evaluation Sheet</vt:lpstr>
      <vt:lpstr>Cross Reference Table</vt:lpstr>
      <vt:lpstr>Cross Reference Table</vt:lpstr>
      <vt:lpstr>Cross Reference Table</vt:lpstr>
      <vt:lpstr>PowerPoint Presentation</vt:lpstr>
      <vt:lpstr>College of Engineering Color Palette</vt:lpstr>
      <vt:lpstr>Accent Color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lastModifiedBy>Colby</cp:lastModifiedBy>
  <cp:revision>107</cp:revision>
  <dcterms:created xsi:type="dcterms:W3CDTF">2023-10-03T17:48:03Z</dcterms:created>
  <dcterms:modified xsi:type="dcterms:W3CDTF">2024-04-02T22:32:58Z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0x0101003DAE7466416673479FB92B4C081F04E1</vt:lpwstr>
  </property>
</Properties>
</file>